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9"/>
  </p:notesMasterIdLst>
  <p:handoutMasterIdLst>
    <p:handoutMasterId r:id="rId30"/>
  </p:handoutMasterIdLst>
  <p:sldIdLst>
    <p:sldId id="256" r:id="rId2"/>
    <p:sldId id="284" r:id="rId3"/>
    <p:sldId id="261" r:id="rId4"/>
    <p:sldId id="290" r:id="rId5"/>
    <p:sldId id="262" r:id="rId6"/>
    <p:sldId id="280" r:id="rId7"/>
    <p:sldId id="264" r:id="rId8"/>
    <p:sldId id="265" r:id="rId9"/>
    <p:sldId id="266" r:id="rId10"/>
    <p:sldId id="267" r:id="rId11"/>
    <p:sldId id="268" r:id="rId12"/>
    <p:sldId id="269" r:id="rId13"/>
    <p:sldId id="286" r:id="rId14"/>
    <p:sldId id="287" r:id="rId15"/>
    <p:sldId id="288" r:id="rId16"/>
    <p:sldId id="289" r:id="rId17"/>
    <p:sldId id="271" r:id="rId18"/>
    <p:sldId id="272" r:id="rId19"/>
    <p:sldId id="270" r:id="rId20"/>
    <p:sldId id="273" r:id="rId21"/>
    <p:sldId id="274" r:id="rId22"/>
    <p:sldId id="275" r:id="rId23"/>
    <p:sldId id="281" r:id="rId24"/>
    <p:sldId id="282" r:id="rId25"/>
    <p:sldId id="291" r:id="rId26"/>
    <p:sldId id="285" r:id="rId27"/>
    <p:sldId id="259" r:id="rId28"/>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alvador, Carlos" initials="C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19AC2"/>
    <a:srgbClr val="696969"/>
    <a:srgbClr val="C4122F"/>
    <a:srgbClr val="00A65D"/>
    <a:srgbClr val="FBBD5B"/>
    <a:srgbClr val="6ECCE4"/>
    <a:srgbClr val="007DC5"/>
    <a:srgbClr val="005C89"/>
    <a:srgbClr val="0032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6433" autoAdjust="0"/>
  </p:normalViewPr>
  <p:slideViewPr>
    <p:cSldViewPr snapToGrid="0">
      <p:cViewPr varScale="1">
        <p:scale>
          <a:sx n="87" d="100"/>
          <a:sy n="87" d="100"/>
        </p:scale>
        <p:origin x="408" y="7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71" d="100"/>
          <a:sy n="71" d="100"/>
        </p:scale>
        <p:origin x="2598"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3"/>
            <a:ext cx="3038475" cy="466725"/>
          </a:xfrm>
          <a:prstGeom prst="rect">
            <a:avLst/>
          </a:prstGeom>
        </p:spPr>
        <p:txBody>
          <a:bodyPr vert="horz" lIns="91410" tIns="45705" rIns="91410" bIns="45705" rtlCol="0"/>
          <a:lstStyle>
            <a:lvl1pPr algn="l">
              <a:defRPr sz="1200"/>
            </a:lvl1pPr>
          </a:lstStyle>
          <a:p>
            <a:endParaRPr lang="en-US"/>
          </a:p>
        </p:txBody>
      </p:sp>
      <p:sp>
        <p:nvSpPr>
          <p:cNvPr id="3" name="Date Placeholder 2"/>
          <p:cNvSpPr>
            <a:spLocks noGrp="1"/>
          </p:cNvSpPr>
          <p:nvPr>
            <p:ph type="dt" sz="quarter" idx="1"/>
          </p:nvPr>
        </p:nvSpPr>
        <p:spPr>
          <a:xfrm>
            <a:off x="3970341" y="3"/>
            <a:ext cx="3038475" cy="466725"/>
          </a:xfrm>
          <a:prstGeom prst="rect">
            <a:avLst/>
          </a:prstGeom>
        </p:spPr>
        <p:txBody>
          <a:bodyPr vert="horz" lIns="91410" tIns="45705" rIns="91410" bIns="45705" rtlCol="0"/>
          <a:lstStyle>
            <a:lvl1pPr algn="r">
              <a:defRPr sz="1200"/>
            </a:lvl1pPr>
          </a:lstStyle>
          <a:p>
            <a:fld id="{25B43DB2-A2E3-46A6-BA5B-F2DEA63DF824}" type="datetimeFigureOut">
              <a:rPr lang="en-US" smtClean="0"/>
              <a:t>12/17/2018</a:t>
            </a:fld>
            <a:endParaRPr lang="en-US"/>
          </a:p>
        </p:txBody>
      </p:sp>
      <p:sp>
        <p:nvSpPr>
          <p:cNvPr id="4" name="Footer Placeholder 3"/>
          <p:cNvSpPr>
            <a:spLocks noGrp="1"/>
          </p:cNvSpPr>
          <p:nvPr>
            <p:ph type="ftr" sz="quarter" idx="2"/>
          </p:nvPr>
        </p:nvSpPr>
        <p:spPr>
          <a:xfrm>
            <a:off x="3" y="8829679"/>
            <a:ext cx="3038475" cy="466725"/>
          </a:xfrm>
          <a:prstGeom prst="rect">
            <a:avLst/>
          </a:prstGeom>
        </p:spPr>
        <p:txBody>
          <a:bodyPr vert="horz" lIns="91410" tIns="45705" rIns="91410" bIns="45705" rtlCol="0" anchor="b"/>
          <a:lstStyle>
            <a:lvl1pPr algn="l">
              <a:defRPr sz="1200"/>
            </a:lvl1pPr>
          </a:lstStyle>
          <a:p>
            <a:endParaRPr lang="en-US"/>
          </a:p>
        </p:txBody>
      </p:sp>
      <p:sp>
        <p:nvSpPr>
          <p:cNvPr id="5" name="Slide Number Placeholder 4"/>
          <p:cNvSpPr>
            <a:spLocks noGrp="1"/>
          </p:cNvSpPr>
          <p:nvPr>
            <p:ph type="sldNum" sz="quarter" idx="3"/>
          </p:nvPr>
        </p:nvSpPr>
        <p:spPr>
          <a:xfrm>
            <a:off x="3970341" y="8829679"/>
            <a:ext cx="3038475" cy="466725"/>
          </a:xfrm>
          <a:prstGeom prst="rect">
            <a:avLst/>
          </a:prstGeom>
        </p:spPr>
        <p:txBody>
          <a:bodyPr vert="horz" lIns="91410" tIns="45705" rIns="91410" bIns="45705" rtlCol="0" anchor="b"/>
          <a:lstStyle>
            <a:lvl1pPr algn="r">
              <a:defRPr sz="1200"/>
            </a:lvl1pPr>
          </a:lstStyle>
          <a:p>
            <a:fld id="{C69DF157-B7EE-4697-BFAF-EE0475A08477}" type="slidenum">
              <a:rPr lang="en-US" smtClean="0"/>
              <a:t>‹#›</a:t>
            </a:fld>
            <a:endParaRPr lang="en-US"/>
          </a:p>
        </p:txBody>
      </p:sp>
    </p:spTree>
    <p:extLst>
      <p:ext uri="{BB962C8B-B14F-4D97-AF65-F5344CB8AC3E}">
        <p14:creationId xmlns:p14="http://schemas.microsoft.com/office/powerpoint/2010/main" val="14375917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47" tIns="46574" rIns="93147" bIns="46574" rtlCol="0"/>
          <a:lstStyle>
            <a:lvl1pPr algn="l">
              <a:defRPr sz="1200"/>
            </a:lvl1pPr>
          </a:lstStyle>
          <a:p>
            <a:endParaRPr lang="en-US"/>
          </a:p>
        </p:txBody>
      </p:sp>
      <p:sp>
        <p:nvSpPr>
          <p:cNvPr id="3" name="Date Placeholder 2"/>
          <p:cNvSpPr>
            <a:spLocks noGrp="1"/>
          </p:cNvSpPr>
          <p:nvPr>
            <p:ph type="dt" idx="1"/>
          </p:nvPr>
        </p:nvSpPr>
        <p:spPr>
          <a:xfrm>
            <a:off x="3970938" y="1"/>
            <a:ext cx="3037840" cy="466434"/>
          </a:xfrm>
          <a:prstGeom prst="rect">
            <a:avLst/>
          </a:prstGeom>
        </p:spPr>
        <p:txBody>
          <a:bodyPr vert="horz" lIns="93147" tIns="46574" rIns="93147" bIns="46574" rtlCol="0"/>
          <a:lstStyle>
            <a:lvl1pPr algn="r">
              <a:defRPr sz="1200"/>
            </a:lvl1pPr>
          </a:lstStyle>
          <a:p>
            <a:fld id="{91582876-AD04-48F1-ADF8-6E956343DC30}" type="datetimeFigureOut">
              <a:rPr lang="en-US" smtClean="0"/>
              <a:t>12/17/2018</a:t>
            </a:fld>
            <a:endParaRPr lang="en-US"/>
          </a:p>
        </p:txBody>
      </p:sp>
      <p:sp>
        <p:nvSpPr>
          <p:cNvPr id="4" name="Slide Image Placeholder 3"/>
          <p:cNvSpPr>
            <a:spLocks noGrp="1" noRot="1" noChangeAspect="1"/>
          </p:cNvSpPr>
          <p:nvPr>
            <p:ph type="sldImg" idx="2"/>
          </p:nvPr>
        </p:nvSpPr>
        <p:spPr>
          <a:xfrm>
            <a:off x="715963" y="1162050"/>
            <a:ext cx="5578475" cy="3138488"/>
          </a:xfrm>
          <a:prstGeom prst="rect">
            <a:avLst/>
          </a:prstGeom>
          <a:noFill/>
          <a:ln w="12700">
            <a:solidFill>
              <a:prstClr val="black"/>
            </a:solidFill>
          </a:ln>
        </p:spPr>
        <p:txBody>
          <a:bodyPr vert="horz" lIns="93147" tIns="46574" rIns="93147" bIns="46574" rtlCol="0" anchor="ctr"/>
          <a:lstStyle/>
          <a:p>
            <a:endParaRPr lang="en-US"/>
          </a:p>
        </p:txBody>
      </p:sp>
      <p:sp>
        <p:nvSpPr>
          <p:cNvPr id="5" name="Notes Placeholder 4"/>
          <p:cNvSpPr>
            <a:spLocks noGrp="1"/>
          </p:cNvSpPr>
          <p:nvPr>
            <p:ph type="body" sz="quarter" idx="3"/>
          </p:nvPr>
        </p:nvSpPr>
        <p:spPr>
          <a:xfrm>
            <a:off x="701040" y="4473893"/>
            <a:ext cx="5608320" cy="3660458"/>
          </a:xfrm>
          <a:prstGeom prst="rect">
            <a:avLst/>
          </a:prstGeom>
        </p:spPr>
        <p:txBody>
          <a:bodyPr vert="horz" lIns="93147" tIns="46574" rIns="93147" bIns="4657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9"/>
            <a:ext cx="3037840" cy="466433"/>
          </a:xfrm>
          <a:prstGeom prst="rect">
            <a:avLst/>
          </a:prstGeom>
        </p:spPr>
        <p:txBody>
          <a:bodyPr vert="horz" lIns="93147" tIns="46574" rIns="93147" bIns="46574"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9"/>
            <a:ext cx="3037840" cy="466433"/>
          </a:xfrm>
          <a:prstGeom prst="rect">
            <a:avLst/>
          </a:prstGeom>
        </p:spPr>
        <p:txBody>
          <a:bodyPr vert="horz" lIns="93147" tIns="46574" rIns="93147" bIns="46574" rtlCol="0" anchor="b"/>
          <a:lstStyle>
            <a:lvl1pPr algn="r">
              <a:defRPr sz="1200"/>
            </a:lvl1pPr>
          </a:lstStyle>
          <a:p>
            <a:fld id="{71532D0B-7345-40AF-BA72-112233D32062}" type="slidenum">
              <a:rPr lang="en-US" smtClean="0"/>
              <a:t>‹#›</a:t>
            </a:fld>
            <a:endParaRPr lang="en-US"/>
          </a:p>
        </p:txBody>
      </p:sp>
    </p:spTree>
    <p:extLst>
      <p:ext uri="{BB962C8B-B14F-4D97-AF65-F5344CB8AC3E}">
        <p14:creationId xmlns:p14="http://schemas.microsoft.com/office/powerpoint/2010/main" val="36222864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1532D0B-7345-40AF-BA72-112233D32062}" type="slidenum">
              <a:rPr lang="en-US" smtClean="0"/>
              <a:t>1</a:t>
            </a:fld>
            <a:endParaRPr lang="en-US"/>
          </a:p>
        </p:txBody>
      </p:sp>
    </p:spTree>
    <p:extLst>
      <p:ext uri="{BB962C8B-B14F-4D97-AF65-F5344CB8AC3E}">
        <p14:creationId xmlns:p14="http://schemas.microsoft.com/office/powerpoint/2010/main" val="32470091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1532D0B-7345-40AF-BA72-112233D32062}" type="slidenum">
              <a:rPr lang="en-US" smtClean="0"/>
              <a:t>14</a:t>
            </a:fld>
            <a:endParaRPr lang="en-US"/>
          </a:p>
        </p:txBody>
      </p:sp>
    </p:spTree>
    <p:extLst>
      <p:ext uri="{BB962C8B-B14F-4D97-AF65-F5344CB8AC3E}">
        <p14:creationId xmlns:p14="http://schemas.microsoft.com/office/powerpoint/2010/main" val="33080853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1532D0B-7345-40AF-BA72-112233D32062}" type="slidenum">
              <a:rPr lang="en-US" smtClean="0"/>
              <a:t>15</a:t>
            </a:fld>
            <a:endParaRPr lang="en-US"/>
          </a:p>
        </p:txBody>
      </p:sp>
    </p:spTree>
    <p:extLst>
      <p:ext uri="{BB962C8B-B14F-4D97-AF65-F5344CB8AC3E}">
        <p14:creationId xmlns:p14="http://schemas.microsoft.com/office/powerpoint/2010/main" val="11817041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1532D0B-7345-40AF-BA72-112233D32062}" type="slidenum">
              <a:rPr lang="en-US" smtClean="0"/>
              <a:t>16</a:t>
            </a:fld>
            <a:endParaRPr lang="en-US"/>
          </a:p>
        </p:txBody>
      </p:sp>
    </p:spTree>
    <p:extLst>
      <p:ext uri="{BB962C8B-B14F-4D97-AF65-F5344CB8AC3E}">
        <p14:creationId xmlns:p14="http://schemas.microsoft.com/office/powerpoint/2010/main" val="16004006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1532D0B-7345-40AF-BA72-112233D32062}" type="slidenum">
              <a:rPr lang="en-US" smtClean="0"/>
              <a:t>17</a:t>
            </a:fld>
            <a:endParaRPr lang="en-US"/>
          </a:p>
        </p:txBody>
      </p:sp>
    </p:spTree>
    <p:extLst>
      <p:ext uri="{BB962C8B-B14F-4D97-AF65-F5344CB8AC3E}">
        <p14:creationId xmlns:p14="http://schemas.microsoft.com/office/powerpoint/2010/main" val="17411797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1532D0B-7345-40AF-BA72-112233D32062}" type="slidenum">
              <a:rPr lang="en-US" smtClean="0"/>
              <a:t>18</a:t>
            </a:fld>
            <a:endParaRPr lang="en-US"/>
          </a:p>
        </p:txBody>
      </p:sp>
    </p:spTree>
    <p:extLst>
      <p:ext uri="{BB962C8B-B14F-4D97-AF65-F5344CB8AC3E}">
        <p14:creationId xmlns:p14="http://schemas.microsoft.com/office/powerpoint/2010/main" val="327971749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1532D0B-7345-40AF-BA72-112233D32062}" type="slidenum">
              <a:rPr lang="en-US" smtClean="0"/>
              <a:t>19</a:t>
            </a:fld>
            <a:endParaRPr lang="en-US"/>
          </a:p>
        </p:txBody>
      </p:sp>
    </p:spTree>
    <p:extLst>
      <p:ext uri="{BB962C8B-B14F-4D97-AF65-F5344CB8AC3E}">
        <p14:creationId xmlns:p14="http://schemas.microsoft.com/office/powerpoint/2010/main" val="3341728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1532D0B-7345-40AF-BA72-112233D32062}" type="slidenum">
              <a:rPr lang="en-US" smtClean="0"/>
              <a:t>20</a:t>
            </a:fld>
            <a:endParaRPr lang="en-US"/>
          </a:p>
        </p:txBody>
      </p:sp>
    </p:spTree>
    <p:extLst>
      <p:ext uri="{BB962C8B-B14F-4D97-AF65-F5344CB8AC3E}">
        <p14:creationId xmlns:p14="http://schemas.microsoft.com/office/powerpoint/2010/main" val="41639608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1532D0B-7345-40AF-BA72-112233D32062}" type="slidenum">
              <a:rPr lang="en-US" smtClean="0"/>
              <a:t>21</a:t>
            </a:fld>
            <a:endParaRPr lang="en-US"/>
          </a:p>
        </p:txBody>
      </p:sp>
    </p:spTree>
    <p:extLst>
      <p:ext uri="{BB962C8B-B14F-4D97-AF65-F5344CB8AC3E}">
        <p14:creationId xmlns:p14="http://schemas.microsoft.com/office/powerpoint/2010/main" val="398362591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1532D0B-7345-40AF-BA72-112233D32062}" type="slidenum">
              <a:rPr lang="en-US" smtClean="0"/>
              <a:t>22</a:t>
            </a:fld>
            <a:endParaRPr lang="en-US"/>
          </a:p>
        </p:txBody>
      </p:sp>
    </p:spTree>
    <p:extLst>
      <p:ext uri="{BB962C8B-B14F-4D97-AF65-F5344CB8AC3E}">
        <p14:creationId xmlns:p14="http://schemas.microsoft.com/office/powerpoint/2010/main" val="375675825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1532D0B-7345-40AF-BA72-112233D32062}" type="slidenum">
              <a:rPr lang="en-US" smtClean="0"/>
              <a:t>23</a:t>
            </a:fld>
            <a:endParaRPr lang="en-US"/>
          </a:p>
        </p:txBody>
      </p:sp>
    </p:spTree>
    <p:extLst>
      <p:ext uri="{BB962C8B-B14F-4D97-AF65-F5344CB8AC3E}">
        <p14:creationId xmlns:p14="http://schemas.microsoft.com/office/powerpoint/2010/main" val="41532537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1532D0B-7345-40AF-BA72-112233D32062}" type="slidenum">
              <a:rPr lang="en-US" smtClean="0"/>
              <a:t>6</a:t>
            </a:fld>
            <a:endParaRPr lang="en-US"/>
          </a:p>
        </p:txBody>
      </p:sp>
    </p:spTree>
    <p:extLst>
      <p:ext uri="{BB962C8B-B14F-4D97-AF65-F5344CB8AC3E}">
        <p14:creationId xmlns:p14="http://schemas.microsoft.com/office/powerpoint/2010/main" val="316934230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1532D0B-7345-40AF-BA72-112233D32062}" type="slidenum">
              <a:rPr lang="en-US" smtClean="0"/>
              <a:t>24</a:t>
            </a:fld>
            <a:endParaRPr lang="en-US"/>
          </a:p>
        </p:txBody>
      </p:sp>
    </p:spTree>
    <p:extLst>
      <p:ext uri="{BB962C8B-B14F-4D97-AF65-F5344CB8AC3E}">
        <p14:creationId xmlns:p14="http://schemas.microsoft.com/office/powerpoint/2010/main" val="206066566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1532D0B-7345-40AF-BA72-112233D32062}" type="slidenum">
              <a:rPr lang="en-US" smtClean="0"/>
              <a:t>25</a:t>
            </a:fld>
            <a:endParaRPr lang="en-US"/>
          </a:p>
        </p:txBody>
      </p:sp>
    </p:spTree>
    <p:extLst>
      <p:ext uri="{BB962C8B-B14F-4D97-AF65-F5344CB8AC3E}">
        <p14:creationId xmlns:p14="http://schemas.microsoft.com/office/powerpoint/2010/main" val="251963715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1532D0B-7345-40AF-BA72-112233D32062}" type="slidenum">
              <a:rPr lang="en-US" smtClean="0"/>
              <a:t>27</a:t>
            </a:fld>
            <a:endParaRPr lang="en-US"/>
          </a:p>
        </p:txBody>
      </p:sp>
    </p:spTree>
    <p:extLst>
      <p:ext uri="{BB962C8B-B14F-4D97-AF65-F5344CB8AC3E}">
        <p14:creationId xmlns:p14="http://schemas.microsoft.com/office/powerpoint/2010/main" val="16766204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1532D0B-7345-40AF-BA72-112233D32062}" type="slidenum">
              <a:rPr lang="en-US" smtClean="0"/>
              <a:t>7</a:t>
            </a:fld>
            <a:endParaRPr lang="en-US"/>
          </a:p>
        </p:txBody>
      </p:sp>
    </p:spTree>
    <p:extLst>
      <p:ext uri="{BB962C8B-B14F-4D97-AF65-F5344CB8AC3E}">
        <p14:creationId xmlns:p14="http://schemas.microsoft.com/office/powerpoint/2010/main" val="38871145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1532D0B-7345-40AF-BA72-112233D32062}" type="slidenum">
              <a:rPr lang="en-US" smtClean="0"/>
              <a:t>8</a:t>
            </a:fld>
            <a:endParaRPr lang="en-US"/>
          </a:p>
        </p:txBody>
      </p:sp>
    </p:spTree>
    <p:extLst>
      <p:ext uri="{BB962C8B-B14F-4D97-AF65-F5344CB8AC3E}">
        <p14:creationId xmlns:p14="http://schemas.microsoft.com/office/powerpoint/2010/main" val="12296586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1532D0B-7345-40AF-BA72-112233D32062}" type="slidenum">
              <a:rPr lang="en-US" smtClean="0"/>
              <a:t>9</a:t>
            </a:fld>
            <a:endParaRPr lang="en-US"/>
          </a:p>
        </p:txBody>
      </p:sp>
    </p:spTree>
    <p:extLst>
      <p:ext uri="{BB962C8B-B14F-4D97-AF65-F5344CB8AC3E}">
        <p14:creationId xmlns:p14="http://schemas.microsoft.com/office/powerpoint/2010/main" val="31995603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1532D0B-7345-40AF-BA72-112233D32062}" type="slidenum">
              <a:rPr lang="en-US" smtClean="0"/>
              <a:t>10</a:t>
            </a:fld>
            <a:endParaRPr lang="en-US"/>
          </a:p>
        </p:txBody>
      </p:sp>
    </p:spTree>
    <p:extLst>
      <p:ext uri="{BB962C8B-B14F-4D97-AF65-F5344CB8AC3E}">
        <p14:creationId xmlns:p14="http://schemas.microsoft.com/office/powerpoint/2010/main" val="35229827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1532D0B-7345-40AF-BA72-112233D32062}" type="slidenum">
              <a:rPr lang="en-US" smtClean="0"/>
              <a:t>11</a:t>
            </a:fld>
            <a:endParaRPr lang="en-US"/>
          </a:p>
        </p:txBody>
      </p:sp>
    </p:spTree>
    <p:extLst>
      <p:ext uri="{BB962C8B-B14F-4D97-AF65-F5344CB8AC3E}">
        <p14:creationId xmlns:p14="http://schemas.microsoft.com/office/powerpoint/2010/main" val="15816401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1532D0B-7345-40AF-BA72-112233D32062}" type="slidenum">
              <a:rPr lang="en-US" smtClean="0"/>
              <a:t>12</a:t>
            </a:fld>
            <a:endParaRPr lang="en-US"/>
          </a:p>
        </p:txBody>
      </p:sp>
    </p:spTree>
    <p:extLst>
      <p:ext uri="{BB962C8B-B14F-4D97-AF65-F5344CB8AC3E}">
        <p14:creationId xmlns:p14="http://schemas.microsoft.com/office/powerpoint/2010/main" val="32435765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1532D0B-7345-40AF-BA72-112233D32062}" type="slidenum">
              <a:rPr lang="en-US" smtClean="0"/>
              <a:t>13</a:t>
            </a:fld>
            <a:endParaRPr lang="en-US"/>
          </a:p>
        </p:txBody>
      </p:sp>
    </p:spTree>
    <p:extLst>
      <p:ext uri="{BB962C8B-B14F-4D97-AF65-F5344CB8AC3E}">
        <p14:creationId xmlns:p14="http://schemas.microsoft.com/office/powerpoint/2010/main" val="15473300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CGA MASTER SLIDE">
    <p:spTree>
      <p:nvGrpSpPr>
        <p:cNvPr id="1" name=""/>
        <p:cNvGrpSpPr/>
        <p:nvPr/>
      </p:nvGrpSpPr>
      <p:grpSpPr>
        <a:xfrm>
          <a:off x="0" y="0"/>
          <a:ext cx="0" cy="0"/>
          <a:chOff x="0" y="0"/>
          <a:chExt cx="0" cy="0"/>
        </a:xfrm>
      </p:grpSpPr>
      <p:sp>
        <p:nvSpPr>
          <p:cNvPr id="29" name="Slide Number Placeholder 28"/>
          <p:cNvSpPr>
            <a:spLocks noGrp="1"/>
          </p:cNvSpPr>
          <p:nvPr>
            <p:ph type="sldNum" sz="quarter" idx="12"/>
          </p:nvPr>
        </p:nvSpPr>
        <p:spPr>
          <a:xfrm>
            <a:off x="11195051" y="5637"/>
            <a:ext cx="996949" cy="365760"/>
          </a:xfrm>
        </p:spPr>
        <p:txBody>
          <a:bodyPr/>
          <a:lstStyle>
            <a:lvl1pPr algn="r">
              <a:defRPr sz="1400">
                <a:solidFill>
                  <a:schemeClr val="bg1"/>
                </a:solidFill>
              </a:defRPr>
            </a:lvl1pPr>
          </a:lstStyle>
          <a:p>
            <a:fld id="{AA291B03-E148-470F-B072-028D807E760C}" type="slidenum">
              <a:rPr lang="en-US" smtClean="0"/>
              <a:t>‹#›</a:t>
            </a:fld>
            <a:endParaRPr lang="en-US"/>
          </a:p>
        </p:txBody>
      </p:sp>
      <p:sp>
        <p:nvSpPr>
          <p:cNvPr id="8" name="Title 7"/>
          <p:cNvSpPr>
            <a:spLocks noGrp="1"/>
          </p:cNvSpPr>
          <p:nvPr>
            <p:ph type="ctrTitle"/>
          </p:nvPr>
        </p:nvSpPr>
        <p:spPr>
          <a:xfrm>
            <a:off x="1466129" y="2155790"/>
            <a:ext cx="8500533" cy="739812"/>
          </a:xfrm>
        </p:spPr>
        <p:txBody>
          <a:bodyPr anchor="b">
            <a:normAutofit/>
          </a:bodyPr>
          <a:lstStyle>
            <a:lvl1pPr algn="ctr">
              <a:defRPr sz="4000">
                <a:solidFill>
                  <a:srgbClr val="696969"/>
                </a:solidFill>
                <a:latin typeface="Arial" panose="020B0604020202020204" pitchFamily="34" charset="0"/>
                <a:cs typeface="Arial" panose="020B0604020202020204" pitchFamily="34" charset="0"/>
              </a:defRPr>
            </a:lvl1pPr>
          </a:lstStyle>
          <a:p>
            <a:r>
              <a:rPr kumimoji="0" lang="en-US" dirty="0"/>
              <a:t>Click to edit Master title style</a:t>
            </a:r>
          </a:p>
        </p:txBody>
      </p:sp>
      <p:sp>
        <p:nvSpPr>
          <p:cNvPr id="21" name="Footer Placeholder 4"/>
          <p:cNvSpPr>
            <a:spLocks noGrp="1"/>
          </p:cNvSpPr>
          <p:nvPr>
            <p:ph type="ftr" sz="quarter" idx="11"/>
          </p:nvPr>
        </p:nvSpPr>
        <p:spPr>
          <a:xfrm>
            <a:off x="237743" y="6586728"/>
            <a:ext cx="10957307" cy="161544"/>
          </a:xfrm>
          <a:prstGeom prst="rect">
            <a:avLst/>
          </a:prstGeom>
        </p:spPr>
        <p:txBody>
          <a:bodyPr/>
          <a:lstStyle>
            <a:lvl1pPr algn="l">
              <a:defRPr/>
            </a:lvl1pPr>
          </a:lstStyle>
          <a:p>
            <a:endParaRPr lang="en-US"/>
          </a:p>
        </p:txBody>
      </p:sp>
    </p:spTree>
    <p:extLst>
      <p:ext uri="{BB962C8B-B14F-4D97-AF65-F5344CB8AC3E}">
        <p14:creationId xmlns:p14="http://schemas.microsoft.com/office/powerpoint/2010/main" val="14507708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CE04C69-B7D5-48CA-8157-3DDDB4E26D52}" type="datetime1">
              <a:rPr lang="en-US" smtClean="0"/>
              <a:t>12/17/2018</a:t>
            </a:fld>
            <a:endParaRPr lang="en-US"/>
          </a:p>
        </p:txBody>
      </p:sp>
      <p:sp>
        <p:nvSpPr>
          <p:cNvPr id="5" name="Footer Placeholder 4"/>
          <p:cNvSpPr>
            <a:spLocks noGrp="1"/>
          </p:cNvSpPr>
          <p:nvPr>
            <p:ph type="ftr" sz="quarter" idx="11"/>
          </p:nvPr>
        </p:nvSpPr>
        <p:spPr>
          <a:xfrm>
            <a:off x="8345424" y="6614160"/>
            <a:ext cx="1767840" cy="151487"/>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AA291B03-E148-470F-B072-028D807E760C}" type="slidenum">
              <a:rPr lang="en-US" smtClean="0"/>
              <a:t>‹#›</a:t>
            </a:fld>
            <a:endParaRPr lang="en-US"/>
          </a:p>
        </p:txBody>
      </p:sp>
      <p:sp>
        <p:nvSpPr>
          <p:cNvPr id="3" name="Vertical Text Placeholder 2"/>
          <p:cNvSpPr>
            <a:spLocks noGrp="1"/>
          </p:cNvSpPr>
          <p:nvPr>
            <p:ph type="body" orient="vert" idx="1"/>
          </p:nvPr>
        </p:nvSpPr>
        <p:spPr/>
        <p:txBody>
          <a:bodyPr vert="eaVert"/>
          <a:lstStyle>
            <a:lvl1pPr>
              <a:defRPr>
                <a:latin typeface="Arial" panose="020B0604020202020204" pitchFamily="34" charset="0"/>
                <a:cs typeface="Arial" panose="020B0604020202020204" pitchFamily="34" charset="0"/>
              </a:defRPr>
            </a:lvl1pPr>
            <a:lvl2pPr>
              <a:defRPr/>
            </a:lvl2pPr>
            <a:lvl3pPr>
              <a:defRPr/>
            </a:lvl3pPr>
            <a:lvl4pPr>
              <a:defRPr/>
            </a:lvl4pPr>
            <a:lvl5pPr>
              <a:defRPr/>
            </a:lvl5p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2" name="Title 1"/>
          <p:cNvSpPr>
            <a:spLocks noGrp="1"/>
          </p:cNvSpPr>
          <p:nvPr>
            <p:ph type="title"/>
          </p:nvPr>
        </p:nvSpPr>
        <p:spPr/>
        <p:txBody>
          <a:bodyPr/>
          <a:lstStyle/>
          <a:p>
            <a:r>
              <a:rPr kumimoji="0" lang="en-US"/>
              <a:t>Click to edit Master title style</a:t>
            </a:r>
          </a:p>
        </p:txBody>
      </p:sp>
    </p:spTree>
    <p:extLst>
      <p:ext uri="{BB962C8B-B14F-4D97-AF65-F5344CB8AC3E}">
        <p14:creationId xmlns:p14="http://schemas.microsoft.com/office/powerpoint/2010/main" val="14946975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CDBC4B8-4741-4474-ABF2-7E4214D58B9A}" type="datetime1">
              <a:rPr lang="en-US" smtClean="0"/>
              <a:t>12/17/2018</a:t>
            </a:fld>
            <a:endParaRPr lang="en-US"/>
          </a:p>
        </p:txBody>
      </p:sp>
      <p:sp>
        <p:nvSpPr>
          <p:cNvPr id="5" name="Footer Placeholder 4"/>
          <p:cNvSpPr>
            <a:spLocks noGrp="1"/>
          </p:cNvSpPr>
          <p:nvPr>
            <p:ph type="ftr" sz="quarter" idx="11"/>
          </p:nvPr>
        </p:nvSpPr>
        <p:spPr>
          <a:xfrm>
            <a:off x="8345424" y="6614160"/>
            <a:ext cx="1767840" cy="151487"/>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AA291B03-E148-470F-B072-028D807E760C}" type="slidenum">
              <a:rPr lang="en-US" smtClean="0"/>
              <a:t>‹#›</a:t>
            </a:fld>
            <a:endParaRPr lang="en-US"/>
          </a:p>
        </p:txBody>
      </p:sp>
      <p:sp>
        <p:nvSpPr>
          <p:cNvPr id="3" name="Vertical Text Placeholder 2"/>
          <p:cNvSpPr>
            <a:spLocks noGrp="1"/>
          </p:cNvSpPr>
          <p:nvPr>
            <p:ph type="body" orient="vert" idx="1"/>
          </p:nvPr>
        </p:nvSpPr>
        <p:spPr>
          <a:xfrm>
            <a:off x="609600" y="1143000"/>
            <a:ext cx="8331200" cy="544830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 name="Vertical Title 1"/>
          <p:cNvSpPr>
            <a:spLocks noGrp="1"/>
          </p:cNvSpPr>
          <p:nvPr>
            <p:ph type="title" orient="vert"/>
          </p:nvPr>
        </p:nvSpPr>
        <p:spPr>
          <a:xfrm>
            <a:off x="9042400" y="1143000"/>
            <a:ext cx="2540000" cy="5448300"/>
          </a:xfrm>
        </p:spPr>
        <p:txBody>
          <a:bodyPr vert="eaVert"/>
          <a:lstStyle/>
          <a:p>
            <a:r>
              <a:rPr kumimoji="0" lang="en-US"/>
              <a:t>Click to edit Master title style</a:t>
            </a:r>
          </a:p>
        </p:txBody>
      </p:sp>
    </p:spTree>
    <p:extLst>
      <p:ext uri="{BB962C8B-B14F-4D97-AF65-F5344CB8AC3E}">
        <p14:creationId xmlns:p14="http://schemas.microsoft.com/office/powerpoint/2010/main" val="392934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7BF0064-B419-4DAD-8206-BD1C0479B9ED}" type="datetime1">
              <a:rPr lang="en-US" smtClean="0"/>
              <a:t>12/17/2018</a:t>
            </a:fld>
            <a:endParaRPr lang="en-US"/>
          </a:p>
        </p:txBody>
      </p:sp>
      <p:sp>
        <p:nvSpPr>
          <p:cNvPr id="5" name="Footer Placeholder 4"/>
          <p:cNvSpPr>
            <a:spLocks noGrp="1"/>
          </p:cNvSpPr>
          <p:nvPr>
            <p:ph type="ftr" sz="quarter" idx="11"/>
          </p:nvPr>
        </p:nvSpPr>
        <p:spPr>
          <a:xfrm>
            <a:off x="8345424" y="6614160"/>
            <a:ext cx="1767840" cy="151487"/>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AA291B03-E148-470F-B072-028D807E760C}" type="slidenum">
              <a:rPr lang="en-US" smtClean="0"/>
              <a:t>‹#›</a:t>
            </a:fld>
            <a:endParaRPr lang="en-US"/>
          </a:p>
        </p:txBody>
      </p:sp>
    </p:spTree>
    <p:extLst>
      <p:ext uri="{BB962C8B-B14F-4D97-AF65-F5344CB8AC3E}">
        <p14:creationId xmlns:p14="http://schemas.microsoft.com/office/powerpoint/2010/main" val="19337664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AA291B03-E148-470F-B072-028D807E760C}" type="slidenum">
              <a:rPr lang="en-US" smtClean="0"/>
              <a:t>‹#›</a:t>
            </a:fld>
            <a:endParaRPr lang="en-US"/>
          </a:p>
        </p:txBody>
      </p:sp>
      <p:sp>
        <p:nvSpPr>
          <p:cNvPr id="3" name="Content Placeholder 2"/>
          <p:cNvSpPr>
            <a:spLocks noGrp="1"/>
          </p:cNvSpPr>
          <p:nvPr>
            <p:ph idx="1"/>
          </p:nvPr>
        </p:nvSpPr>
        <p:spPr/>
        <p:txBody>
          <a:body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2" name="Title 1"/>
          <p:cNvSpPr>
            <a:spLocks noGrp="1"/>
          </p:cNvSpPr>
          <p:nvPr>
            <p:ph type="title"/>
          </p:nvPr>
        </p:nvSpPr>
        <p:spPr/>
        <p:txBody>
          <a:bodyPr/>
          <a:lstStyle>
            <a:lvl1pPr>
              <a:defRPr>
                <a:solidFill>
                  <a:srgbClr val="696969"/>
                </a:solidFill>
                <a:latin typeface="Arial" panose="020B0604020202020204" pitchFamily="34" charset="0"/>
                <a:cs typeface="Arial" panose="020B0604020202020204" pitchFamily="34" charset="0"/>
              </a:defRPr>
            </a:lvl1pPr>
          </a:lstStyle>
          <a:p>
            <a:r>
              <a:rPr kumimoji="0" lang="en-US" dirty="0"/>
              <a:t>Click to edit Master title style</a:t>
            </a:r>
          </a:p>
        </p:txBody>
      </p:sp>
    </p:spTree>
    <p:extLst>
      <p:ext uri="{BB962C8B-B14F-4D97-AF65-F5344CB8AC3E}">
        <p14:creationId xmlns:p14="http://schemas.microsoft.com/office/powerpoint/2010/main" val="41760420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5BD0333-4400-4E46-8CCB-6A55B94EA163}" type="datetime1">
              <a:rPr lang="en-US" smtClean="0"/>
              <a:t>12/17/2018</a:t>
            </a:fld>
            <a:endParaRPr lang="en-US"/>
          </a:p>
        </p:txBody>
      </p:sp>
      <p:sp>
        <p:nvSpPr>
          <p:cNvPr id="5" name="Footer Placeholder 4"/>
          <p:cNvSpPr>
            <a:spLocks noGrp="1"/>
          </p:cNvSpPr>
          <p:nvPr>
            <p:ph type="ftr" sz="quarter" idx="11"/>
          </p:nvPr>
        </p:nvSpPr>
        <p:spPr>
          <a:xfrm>
            <a:off x="8345424" y="6614160"/>
            <a:ext cx="1767840" cy="151487"/>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AA291B03-E148-470F-B072-028D807E760C}" type="slidenum">
              <a:rPr lang="en-US" smtClean="0"/>
              <a:t>‹#›</a:t>
            </a:fld>
            <a:endParaRPr lang="en-US"/>
          </a:p>
        </p:txBody>
      </p:sp>
      <p:sp>
        <p:nvSpPr>
          <p:cNvPr id="3" name="Text Placeholder 2"/>
          <p:cNvSpPr>
            <a:spLocks noGrp="1"/>
          </p:cNvSpPr>
          <p:nvPr>
            <p:ph type="body" idx="1"/>
          </p:nvPr>
        </p:nvSpPr>
        <p:spPr>
          <a:xfrm>
            <a:off x="963084" y="3367088"/>
            <a:ext cx="10363200" cy="1509712"/>
          </a:xfrm>
        </p:spPr>
        <p:txBody>
          <a:bodyPr anchor="t"/>
          <a:lstStyle>
            <a:lvl1pPr marL="45720" indent="0">
              <a:buNone/>
              <a:defRPr sz="2100" b="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2" name="Title 1"/>
          <p:cNvSpPr>
            <a:spLocks noGrp="1"/>
          </p:cNvSpPr>
          <p:nvPr>
            <p:ph type="title"/>
          </p:nvPr>
        </p:nvSpPr>
        <p:spPr>
          <a:xfrm>
            <a:off x="963084" y="1981201"/>
            <a:ext cx="10363200" cy="1362075"/>
          </a:xfrm>
        </p:spPr>
        <p:txBody>
          <a:bodyPr anchor="b">
            <a:noAutofit/>
          </a:bodyPr>
          <a:lstStyle>
            <a:lvl1pPr algn="ctr">
              <a:buNone/>
              <a:defRPr sz="3800" b="0" cap="none" baseline="0">
                <a:ln w="12700">
                  <a:noFill/>
                </a:ln>
                <a:solidFill>
                  <a:srgbClr val="696969"/>
                </a:solidFill>
                <a:effectLst/>
                <a:latin typeface="Arial" panose="020B0604020202020204" pitchFamily="34" charset="0"/>
                <a:cs typeface="Arial" panose="020B0604020202020204" pitchFamily="34" charset="0"/>
              </a:defRPr>
            </a:lvl1pPr>
          </a:lstStyle>
          <a:p>
            <a:r>
              <a:rPr kumimoji="0" lang="en-US" dirty="0"/>
              <a:t>Click to edit Master title style</a:t>
            </a:r>
          </a:p>
        </p:txBody>
      </p:sp>
    </p:spTree>
    <p:extLst>
      <p:ext uri="{BB962C8B-B14F-4D97-AF65-F5344CB8AC3E}">
        <p14:creationId xmlns:p14="http://schemas.microsoft.com/office/powerpoint/2010/main" val="4409353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DD7DAE6A-F6D7-49B9-B19C-1645961E5E7A}" type="datetime1">
              <a:rPr lang="en-US" smtClean="0"/>
              <a:t>12/17/2018</a:t>
            </a:fld>
            <a:endParaRPr lang="en-US"/>
          </a:p>
        </p:txBody>
      </p:sp>
      <p:sp>
        <p:nvSpPr>
          <p:cNvPr id="6" name="Footer Placeholder 5"/>
          <p:cNvSpPr>
            <a:spLocks noGrp="1"/>
          </p:cNvSpPr>
          <p:nvPr>
            <p:ph type="ftr" sz="quarter" idx="11"/>
          </p:nvPr>
        </p:nvSpPr>
        <p:spPr>
          <a:xfrm>
            <a:off x="8345424" y="6614160"/>
            <a:ext cx="1767840" cy="151487"/>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AA291B03-E148-470F-B072-028D807E760C}" type="slidenum">
              <a:rPr lang="en-US" smtClean="0"/>
              <a:t>‹#›</a:t>
            </a:fld>
            <a:endParaRPr lang="en-US"/>
          </a:p>
        </p:txBody>
      </p:sp>
      <p:sp>
        <p:nvSpPr>
          <p:cNvPr id="4" name="Content Placeholder 3"/>
          <p:cNvSpPr>
            <a:spLocks noGrp="1"/>
          </p:cNvSpPr>
          <p:nvPr>
            <p:ph sz="half" idx="2"/>
          </p:nvPr>
        </p:nvSpPr>
        <p:spPr>
          <a:xfrm>
            <a:off x="6197600" y="2249425"/>
            <a:ext cx="5384800" cy="4341875"/>
          </a:xfrm>
        </p:spPr>
        <p:txBody>
          <a:bodyPr/>
          <a:lstStyle>
            <a:lvl1pPr>
              <a:defRPr sz="2000"/>
            </a:lvl1pPr>
            <a:lvl2pPr>
              <a:defRPr sz="1900"/>
            </a:lvl2pPr>
            <a:lvl3pPr>
              <a:defRPr sz="18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3" name="Content Placeholder 2"/>
          <p:cNvSpPr>
            <a:spLocks noGrp="1"/>
          </p:cNvSpPr>
          <p:nvPr>
            <p:ph sz="half" idx="1"/>
          </p:nvPr>
        </p:nvSpPr>
        <p:spPr>
          <a:xfrm>
            <a:off x="609600" y="2249425"/>
            <a:ext cx="5384800" cy="4341875"/>
          </a:xfrm>
        </p:spPr>
        <p:txBody>
          <a:bodyPr/>
          <a:lstStyle>
            <a:lvl1pPr>
              <a:defRPr sz="2000"/>
            </a:lvl1pPr>
            <a:lvl2pPr>
              <a:defRPr sz="1900"/>
            </a:lvl2pPr>
            <a:lvl3pPr>
              <a:defRPr sz="1800"/>
            </a:lvl3pPr>
            <a:lvl4pPr>
              <a:defRPr sz="1800"/>
            </a:lvl4pPr>
            <a:lvl5pPr>
              <a:defRPr sz="1800"/>
            </a:lvl5p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2" name="Title 1"/>
          <p:cNvSpPr>
            <a:spLocks noGrp="1"/>
          </p:cNvSpPr>
          <p:nvPr>
            <p:ph type="title"/>
          </p:nvPr>
        </p:nvSpPr>
        <p:spPr/>
        <p:txBody>
          <a:bodyPr/>
          <a:lstStyle/>
          <a:p>
            <a:r>
              <a:rPr kumimoji="0" lang="en-US"/>
              <a:t>Click to edit Master title style</a:t>
            </a:r>
            <a:endParaRPr kumimoji="0" lang="en-US" dirty="0"/>
          </a:p>
        </p:txBody>
      </p:sp>
    </p:spTree>
    <p:extLst>
      <p:ext uri="{BB962C8B-B14F-4D97-AF65-F5344CB8AC3E}">
        <p14:creationId xmlns:p14="http://schemas.microsoft.com/office/powerpoint/2010/main" val="17627219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6" name="Date Placeholder 25"/>
          <p:cNvSpPr>
            <a:spLocks noGrp="1"/>
          </p:cNvSpPr>
          <p:nvPr>
            <p:ph type="dt" sz="half" idx="10"/>
          </p:nvPr>
        </p:nvSpPr>
        <p:spPr/>
        <p:txBody>
          <a:bodyPr rtlCol="0"/>
          <a:lstStyle/>
          <a:p>
            <a:fld id="{C6081DEC-3C70-4DFE-A8D8-9748E801EE06}" type="datetime1">
              <a:rPr lang="en-US" smtClean="0"/>
              <a:t>12/17/2018</a:t>
            </a:fld>
            <a:endParaRPr lang="en-US"/>
          </a:p>
        </p:txBody>
      </p:sp>
      <p:sp>
        <p:nvSpPr>
          <p:cNvPr id="27" name="Slide Number Placeholder 26"/>
          <p:cNvSpPr>
            <a:spLocks noGrp="1"/>
          </p:cNvSpPr>
          <p:nvPr>
            <p:ph type="sldNum" sz="quarter" idx="11"/>
          </p:nvPr>
        </p:nvSpPr>
        <p:spPr/>
        <p:txBody>
          <a:bodyPr rtlCol="0"/>
          <a:lstStyle/>
          <a:p>
            <a:fld id="{AA291B03-E148-470F-B072-028D807E760C}" type="slidenum">
              <a:rPr lang="en-US" smtClean="0"/>
              <a:t>‹#›</a:t>
            </a:fld>
            <a:endParaRPr lang="en-US"/>
          </a:p>
        </p:txBody>
      </p:sp>
      <p:sp>
        <p:nvSpPr>
          <p:cNvPr id="28" name="Footer Placeholder 27"/>
          <p:cNvSpPr>
            <a:spLocks noGrp="1"/>
          </p:cNvSpPr>
          <p:nvPr>
            <p:ph type="ftr" sz="quarter" idx="12"/>
          </p:nvPr>
        </p:nvSpPr>
        <p:spPr>
          <a:xfrm>
            <a:off x="8345424" y="6614160"/>
            <a:ext cx="1767840" cy="151487"/>
          </a:xfrm>
          <a:prstGeom prst="rect">
            <a:avLst/>
          </a:prstGeom>
        </p:spPr>
        <p:txBody>
          <a:bodyPr rtlCol="0"/>
          <a:lstStyle/>
          <a:p>
            <a:endParaRPr lang="en-US"/>
          </a:p>
        </p:txBody>
      </p:sp>
      <p:sp>
        <p:nvSpPr>
          <p:cNvPr id="6" name="Content Placeholder 5"/>
          <p:cNvSpPr>
            <a:spLocks noGrp="1"/>
          </p:cNvSpPr>
          <p:nvPr>
            <p:ph sz="quarter" idx="4"/>
          </p:nvPr>
        </p:nvSpPr>
        <p:spPr>
          <a:xfrm>
            <a:off x="6291073" y="1839839"/>
            <a:ext cx="5389033"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3"/>
          </p:nvPr>
        </p:nvSpPr>
        <p:spPr>
          <a:xfrm>
            <a:off x="6294968" y="1376290"/>
            <a:ext cx="5389033" cy="457200"/>
          </a:xfrm>
          <a:solidFill>
            <a:srgbClr val="005C89"/>
          </a:solidFill>
          <a:ln w="12700">
            <a:noFill/>
          </a:ln>
        </p:spPr>
        <p:txBody>
          <a:bodyPr anchor="ctr">
            <a:noAutofit/>
          </a:bodyPr>
          <a:lstStyle>
            <a:lvl1pPr marL="45720" indent="0">
              <a:buNone/>
              <a:defRPr sz="1900" b="1">
                <a:solidFill>
                  <a:schemeClr val="bg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508000" y="1839839"/>
            <a:ext cx="5388864"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3" name="Text Placeholder 2"/>
          <p:cNvSpPr>
            <a:spLocks noGrp="1"/>
          </p:cNvSpPr>
          <p:nvPr>
            <p:ph type="body" idx="1"/>
          </p:nvPr>
        </p:nvSpPr>
        <p:spPr>
          <a:xfrm>
            <a:off x="508000" y="1376290"/>
            <a:ext cx="5388864" cy="457200"/>
          </a:xfrm>
          <a:solidFill>
            <a:srgbClr val="005C89"/>
          </a:solidFill>
          <a:ln w="12700">
            <a:noFill/>
          </a:ln>
        </p:spPr>
        <p:txBody>
          <a:bodyPr anchor="ctr">
            <a:noAutofit/>
          </a:bodyPr>
          <a:lstStyle>
            <a:lvl1pPr marL="45720" indent="0">
              <a:buNone/>
              <a:defRPr sz="1900" b="1">
                <a:solidFill>
                  <a:schemeClr val="bg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2" name="Title 1"/>
          <p:cNvSpPr>
            <a:spLocks noGrp="1"/>
          </p:cNvSpPr>
          <p:nvPr>
            <p:ph type="title"/>
          </p:nvPr>
        </p:nvSpPr>
        <p:spPr>
          <a:xfrm>
            <a:off x="508000" y="274320"/>
            <a:ext cx="11176000" cy="1069848"/>
          </a:xfrm>
        </p:spPr>
        <p:txBody>
          <a:bodyPr anchor="ctr"/>
          <a:lstStyle>
            <a:lvl1pPr>
              <a:defRPr sz="4000" b="0" i="0" cap="none" baseline="0"/>
            </a:lvl1pPr>
          </a:lstStyle>
          <a:p>
            <a:r>
              <a:rPr kumimoji="0" lang="en-US"/>
              <a:t>Click to edit Master title style</a:t>
            </a:r>
            <a:endParaRPr kumimoji="0" lang="en-US" dirty="0"/>
          </a:p>
        </p:txBody>
      </p:sp>
    </p:spTree>
    <p:extLst>
      <p:ext uri="{BB962C8B-B14F-4D97-AF65-F5344CB8AC3E}">
        <p14:creationId xmlns:p14="http://schemas.microsoft.com/office/powerpoint/2010/main" val="25543438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10899648" y="2272"/>
            <a:ext cx="1016000" cy="365760"/>
          </a:xfrm>
        </p:spPr>
        <p:txBody>
          <a:bodyPr/>
          <a:lstStyle/>
          <a:p>
            <a:fld id="{AA291B03-E148-470F-B072-028D807E760C}" type="slidenum">
              <a:rPr lang="en-US" smtClean="0"/>
              <a:t>‹#›</a:t>
            </a:fld>
            <a:endParaRPr lang="en-US"/>
          </a:p>
        </p:txBody>
      </p:sp>
      <p:sp>
        <p:nvSpPr>
          <p:cNvPr id="2" name="Title 1"/>
          <p:cNvSpPr>
            <a:spLocks noGrp="1"/>
          </p:cNvSpPr>
          <p:nvPr>
            <p:ph type="title"/>
          </p:nvPr>
        </p:nvSpPr>
        <p:spPr>
          <a:xfrm>
            <a:off x="609600" y="185152"/>
            <a:ext cx="10972800" cy="1069848"/>
          </a:xfrm>
        </p:spPr>
        <p:txBody>
          <a:bodyPr anchor="ctr"/>
          <a:lstStyle>
            <a:lvl1pPr>
              <a:defRPr sz="4000">
                <a:solidFill>
                  <a:srgbClr val="696969"/>
                </a:solidFill>
              </a:defRPr>
            </a:lvl1pPr>
          </a:lstStyle>
          <a:p>
            <a:r>
              <a:rPr kumimoji="0" lang="en-US" dirty="0"/>
              <a:t>Click to edit Master title style</a:t>
            </a:r>
          </a:p>
        </p:txBody>
      </p:sp>
    </p:spTree>
    <p:extLst>
      <p:ext uri="{BB962C8B-B14F-4D97-AF65-F5344CB8AC3E}">
        <p14:creationId xmlns:p14="http://schemas.microsoft.com/office/powerpoint/2010/main" val="37454293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6C27C0-965C-4302-9066-E37D23BEC781}" type="datetime1">
              <a:rPr lang="en-US" smtClean="0"/>
              <a:t>12/17/2018</a:t>
            </a:fld>
            <a:endParaRPr lang="en-US"/>
          </a:p>
        </p:txBody>
      </p:sp>
      <p:sp>
        <p:nvSpPr>
          <p:cNvPr id="3" name="Footer Placeholder 2"/>
          <p:cNvSpPr>
            <a:spLocks noGrp="1"/>
          </p:cNvSpPr>
          <p:nvPr>
            <p:ph type="ftr" sz="quarter" idx="11"/>
          </p:nvPr>
        </p:nvSpPr>
        <p:spPr>
          <a:xfrm>
            <a:off x="8345424" y="6614160"/>
            <a:ext cx="1767840" cy="151487"/>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AA291B03-E148-470F-B072-028D807E760C}" type="slidenum">
              <a:rPr lang="en-US" smtClean="0"/>
              <a:t>‹#›</a:t>
            </a:fld>
            <a:endParaRPr lang="en-US"/>
          </a:p>
        </p:txBody>
      </p:sp>
    </p:spTree>
    <p:extLst>
      <p:ext uri="{BB962C8B-B14F-4D97-AF65-F5344CB8AC3E}">
        <p14:creationId xmlns:p14="http://schemas.microsoft.com/office/powerpoint/2010/main" val="8050617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B359B8E-E967-481A-87D3-19A171B0A8ED}" type="datetime1">
              <a:rPr lang="en-US" smtClean="0"/>
              <a:t>12/17/2018</a:t>
            </a:fld>
            <a:endParaRPr lang="en-US"/>
          </a:p>
        </p:txBody>
      </p:sp>
      <p:sp>
        <p:nvSpPr>
          <p:cNvPr id="6" name="Footer Placeholder 5"/>
          <p:cNvSpPr>
            <a:spLocks noGrp="1"/>
          </p:cNvSpPr>
          <p:nvPr>
            <p:ph type="ftr" sz="quarter" idx="11"/>
          </p:nvPr>
        </p:nvSpPr>
        <p:spPr>
          <a:xfrm>
            <a:off x="8345424" y="6614160"/>
            <a:ext cx="1767840" cy="151487"/>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AA291B03-E148-470F-B072-028D807E760C}" type="slidenum">
              <a:rPr lang="en-US" smtClean="0"/>
              <a:t>‹#›</a:t>
            </a:fld>
            <a:endParaRPr lang="en-US"/>
          </a:p>
        </p:txBody>
      </p:sp>
      <p:sp>
        <p:nvSpPr>
          <p:cNvPr id="4" name="Content Placeholder 3"/>
          <p:cNvSpPr>
            <a:spLocks noGrp="1"/>
          </p:cNvSpPr>
          <p:nvPr>
            <p:ph sz="half" idx="1"/>
          </p:nvPr>
        </p:nvSpPr>
        <p:spPr>
          <a:xfrm>
            <a:off x="203200" y="776287"/>
            <a:ext cx="6803136" cy="5805083"/>
          </a:xfrm>
        </p:spPr>
        <p:txBody>
          <a:bodyPr/>
          <a:lstStyle>
            <a:lvl1pPr>
              <a:defRPr sz="3200"/>
            </a:lvl1pPr>
            <a:lvl2pPr>
              <a:defRPr sz="2800"/>
            </a:lvl2pPr>
            <a:lvl3pPr>
              <a:defRPr sz="24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3" name="Text Placeholder 2"/>
          <p:cNvSpPr>
            <a:spLocks noGrp="1"/>
          </p:cNvSpPr>
          <p:nvPr>
            <p:ph type="body" idx="2"/>
          </p:nvPr>
        </p:nvSpPr>
        <p:spPr>
          <a:xfrm>
            <a:off x="7137995" y="2010727"/>
            <a:ext cx="4511040" cy="4580573"/>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2" name="Title 1"/>
          <p:cNvSpPr>
            <a:spLocks noGrp="1"/>
          </p:cNvSpPr>
          <p:nvPr>
            <p:ph type="title"/>
          </p:nvPr>
        </p:nvSpPr>
        <p:spPr>
          <a:xfrm>
            <a:off x="7137995" y="1101970"/>
            <a:ext cx="4511040" cy="877824"/>
          </a:xfrm>
        </p:spPr>
        <p:txBody>
          <a:bodyPr anchor="b"/>
          <a:lstStyle>
            <a:lvl1pPr algn="l">
              <a:buNone/>
              <a:defRPr sz="1800" b="1"/>
            </a:lvl1pPr>
          </a:lstStyle>
          <a:p>
            <a:r>
              <a:rPr kumimoji="0" lang="en-US"/>
              <a:t>Click to edit Master title style</a:t>
            </a:r>
          </a:p>
        </p:txBody>
      </p:sp>
    </p:spTree>
    <p:extLst>
      <p:ext uri="{BB962C8B-B14F-4D97-AF65-F5344CB8AC3E}">
        <p14:creationId xmlns:p14="http://schemas.microsoft.com/office/powerpoint/2010/main" val="14544955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87D95608-AC2B-4143-A319-09C921752EDE}" type="datetime1">
              <a:rPr lang="en-US" smtClean="0"/>
              <a:t>12/17/2018</a:t>
            </a:fld>
            <a:endParaRPr lang="en-US"/>
          </a:p>
        </p:txBody>
      </p:sp>
      <p:sp>
        <p:nvSpPr>
          <p:cNvPr id="6" name="Footer Placeholder 5"/>
          <p:cNvSpPr>
            <a:spLocks noGrp="1"/>
          </p:cNvSpPr>
          <p:nvPr>
            <p:ph type="ftr" sz="quarter" idx="11"/>
          </p:nvPr>
        </p:nvSpPr>
        <p:spPr>
          <a:xfrm>
            <a:off x="8345424" y="6614160"/>
            <a:ext cx="1767840" cy="151487"/>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AA291B03-E148-470F-B072-028D807E760C}" type="slidenum">
              <a:rPr lang="en-US" smtClean="0"/>
              <a:t>‹#›</a:t>
            </a:fld>
            <a:endParaRPr lang="en-US"/>
          </a:p>
        </p:txBody>
      </p:sp>
      <p:sp>
        <p:nvSpPr>
          <p:cNvPr id="3" name="Picture Placeholder 2"/>
          <p:cNvSpPr>
            <a:spLocks noGrp="1"/>
          </p:cNvSpPr>
          <p:nvPr>
            <p:ph type="pic" idx="1"/>
          </p:nvPr>
        </p:nvSpPr>
        <p:spPr>
          <a:xfrm>
            <a:off x="538228" y="1143000"/>
            <a:ext cx="6096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8117924" y="3274309"/>
            <a:ext cx="34544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dirty="0"/>
              <a:t>Click to edit Master text styles</a:t>
            </a:r>
          </a:p>
        </p:txBody>
      </p:sp>
      <p:sp>
        <p:nvSpPr>
          <p:cNvPr id="2" name="Title 1"/>
          <p:cNvSpPr>
            <a:spLocks noGrp="1"/>
          </p:cNvSpPr>
          <p:nvPr>
            <p:ph type="title"/>
          </p:nvPr>
        </p:nvSpPr>
        <p:spPr>
          <a:xfrm>
            <a:off x="7253913" y="1109161"/>
            <a:ext cx="782404" cy="4681637"/>
          </a:xfrm>
        </p:spPr>
        <p:txBody>
          <a:bodyPr vert="vert270" lIns="45720" tIns="0" rIns="45720" anchor="t"/>
          <a:lstStyle>
            <a:lvl1pPr algn="ctr">
              <a:buNone/>
              <a:defRPr sz="2000" b="1"/>
            </a:lvl1pPr>
          </a:lstStyle>
          <a:p>
            <a:r>
              <a:rPr kumimoji="0" lang="en-US" dirty="0"/>
              <a:t>Click to edit Master title style</a:t>
            </a:r>
          </a:p>
        </p:txBody>
      </p:sp>
    </p:spTree>
    <p:extLst>
      <p:ext uri="{BB962C8B-B14F-4D97-AF65-F5344CB8AC3E}">
        <p14:creationId xmlns:p14="http://schemas.microsoft.com/office/powerpoint/2010/main" val="32857011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useBgFill="1">
        <p:nvSpPr>
          <p:cNvPr id="33" name="Rounded Rectangle 32"/>
          <p:cNvSpPr/>
          <p:nvPr/>
        </p:nvSpPr>
        <p:spPr bwMode="white">
          <a:xfrm>
            <a:off x="7209785" y="497504"/>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useBgFill="1">
        <p:nvSpPr>
          <p:cNvPr id="34" name="Rounded Rectangle 33"/>
          <p:cNvSpPr/>
          <p:nvPr/>
        </p:nvSpPr>
        <p:spPr bwMode="white">
          <a:xfrm>
            <a:off x="9831528" y="58894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5" name="Rectangle 34"/>
          <p:cNvSpPr/>
          <p:nvPr/>
        </p:nvSpPr>
        <p:spPr bwMode="invGray">
          <a:xfrm>
            <a:off x="12113288" y="-2001"/>
            <a:ext cx="76835"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6" name="Rectangle 35"/>
          <p:cNvSpPr/>
          <p:nvPr/>
        </p:nvSpPr>
        <p:spPr bwMode="invGray">
          <a:xfrm>
            <a:off x="12059308" y="-2001"/>
            <a:ext cx="3657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7" name="Rectangle 36"/>
          <p:cNvSpPr/>
          <p:nvPr/>
        </p:nvSpPr>
        <p:spPr bwMode="invGray">
          <a:xfrm>
            <a:off x="12033904" y="-2001"/>
            <a:ext cx="12192"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8" name="Rectangle 37"/>
          <p:cNvSpPr/>
          <p:nvPr/>
        </p:nvSpPr>
        <p:spPr bwMode="invGray">
          <a:xfrm>
            <a:off x="11967231" y="-2001"/>
            <a:ext cx="36576"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9" name="Rectangle 38"/>
          <p:cNvSpPr/>
          <p:nvPr/>
        </p:nvSpPr>
        <p:spPr bwMode="invGray">
          <a:xfrm>
            <a:off x="11887569" y="380"/>
            <a:ext cx="73152"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40" name="Rectangle 39"/>
          <p:cNvSpPr/>
          <p:nvPr/>
        </p:nvSpPr>
        <p:spPr bwMode="invGray">
          <a:xfrm>
            <a:off x="11831300" y="380"/>
            <a:ext cx="12192"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4" name="Date Placeholder 13"/>
          <p:cNvSpPr>
            <a:spLocks noGrp="1"/>
          </p:cNvSpPr>
          <p:nvPr>
            <p:ph type="dt" sz="half" idx="2"/>
          </p:nvPr>
        </p:nvSpPr>
        <p:spPr>
          <a:xfrm>
            <a:off x="11137717" y="6282160"/>
            <a:ext cx="727712" cy="151487"/>
          </a:xfrm>
          <a:prstGeom prst="rect">
            <a:avLst/>
          </a:prstGeom>
        </p:spPr>
        <p:txBody>
          <a:bodyPr vert="horz"/>
          <a:lstStyle>
            <a:lvl1pPr algn="r" eaLnBrk="1" latinLnBrk="0" hangingPunct="1">
              <a:defRPr kumimoji="0" sz="800">
                <a:solidFill>
                  <a:sysClr val="windowText" lastClr="000000"/>
                </a:solidFill>
                <a:latin typeface="Gotham Book" pitchFamily="50" charset="0"/>
                <a:cs typeface="Gotham Book" pitchFamily="50" charset="0"/>
              </a:defRPr>
            </a:lvl1pPr>
          </a:lstStyle>
          <a:p>
            <a:fld id="{6CEB24E3-97C1-47B8-B451-FEE085C71359}" type="datetime1">
              <a:rPr lang="en-US" smtClean="0"/>
              <a:t>12/17/2018</a:t>
            </a:fld>
            <a:endParaRPr lang="en-US" dirty="0"/>
          </a:p>
        </p:txBody>
      </p:sp>
      <p:sp>
        <p:nvSpPr>
          <p:cNvPr id="23" name="Slide Number Placeholder 22"/>
          <p:cNvSpPr>
            <a:spLocks noGrp="1"/>
          </p:cNvSpPr>
          <p:nvPr>
            <p:ph type="sldNum" sz="quarter" idx="4"/>
          </p:nvPr>
        </p:nvSpPr>
        <p:spPr>
          <a:xfrm>
            <a:off x="10849429" y="6480726"/>
            <a:ext cx="1016000" cy="224875"/>
          </a:xfrm>
          <a:prstGeom prst="rect">
            <a:avLst/>
          </a:prstGeom>
        </p:spPr>
        <p:txBody>
          <a:bodyPr vert="horz" anchor="b"/>
          <a:lstStyle>
            <a:lvl1pPr algn="r" eaLnBrk="1" latinLnBrk="0" hangingPunct="1">
              <a:defRPr kumimoji="0" sz="1000">
                <a:solidFill>
                  <a:srgbClr val="696969"/>
                </a:solidFill>
                <a:latin typeface="Arial" panose="020B0604020202020204" pitchFamily="34" charset="0"/>
                <a:cs typeface="Arial" panose="020B0604020202020204" pitchFamily="34" charset="0"/>
              </a:defRPr>
            </a:lvl1pPr>
          </a:lstStyle>
          <a:p>
            <a:fld id="{AA291B03-E148-470F-B072-028D807E760C}" type="slidenum">
              <a:rPr lang="en-US" smtClean="0"/>
              <a:pPr/>
              <a:t>‹#›</a:t>
            </a:fld>
            <a:endParaRPr lang="en-US" dirty="0"/>
          </a:p>
        </p:txBody>
      </p:sp>
      <p:sp>
        <p:nvSpPr>
          <p:cNvPr id="13" name="Text Placeholder 12"/>
          <p:cNvSpPr>
            <a:spLocks noGrp="1"/>
          </p:cNvSpPr>
          <p:nvPr>
            <p:ph type="body" idx="1"/>
          </p:nvPr>
        </p:nvSpPr>
        <p:spPr>
          <a:xfrm>
            <a:off x="609600" y="1408176"/>
            <a:ext cx="10972800" cy="4325112"/>
          </a:xfrm>
          <a:prstGeom prst="rect">
            <a:avLst/>
          </a:prstGeom>
        </p:spPr>
        <p:txBody>
          <a:bodyPr vert="horz">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2" name="Title Placeholder 21"/>
          <p:cNvSpPr>
            <a:spLocks noGrp="1"/>
          </p:cNvSpPr>
          <p:nvPr>
            <p:ph type="title"/>
          </p:nvPr>
        </p:nvSpPr>
        <p:spPr>
          <a:xfrm>
            <a:off x="609600" y="301752"/>
            <a:ext cx="10972800" cy="1066800"/>
          </a:xfrm>
          <a:prstGeom prst="rect">
            <a:avLst/>
          </a:prstGeom>
        </p:spPr>
        <p:txBody>
          <a:bodyPr vert="horz" anchor="ctr">
            <a:normAutofit/>
          </a:bodyPr>
          <a:lstStyle/>
          <a:p>
            <a:r>
              <a:rPr kumimoji="0" lang="en-US" dirty="0"/>
              <a:t>Click to edit Master title style</a:t>
            </a:r>
          </a:p>
        </p:txBody>
      </p:sp>
      <p:pic>
        <p:nvPicPr>
          <p:cNvPr id="4" name="Picture 3"/>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350760" y="6116754"/>
            <a:ext cx="2904067" cy="414867"/>
          </a:xfrm>
          <a:prstGeom prst="rect">
            <a:avLst/>
          </a:prstGeom>
        </p:spPr>
      </p:pic>
    </p:spTree>
    <p:extLst>
      <p:ext uri="{BB962C8B-B14F-4D97-AF65-F5344CB8AC3E}">
        <p14:creationId xmlns:p14="http://schemas.microsoft.com/office/powerpoint/2010/main" val="34209353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ctr" rtl="0" eaLnBrk="1" latinLnBrk="0" hangingPunct="1">
        <a:spcBef>
          <a:spcPct val="0"/>
        </a:spcBef>
        <a:buNone/>
        <a:defRPr kumimoji="0" sz="3800" kern="1200">
          <a:solidFill>
            <a:srgbClr val="696969"/>
          </a:solidFill>
          <a:latin typeface="Arial" panose="020B0604020202020204" pitchFamily="34" charset="0"/>
          <a:ea typeface="+mj-ea"/>
          <a:cs typeface="Arial" panose="020B0604020202020204" pitchFamily="34" charset="0"/>
        </a:defRPr>
      </a:lvl1pPr>
    </p:titleStyle>
    <p:bodyStyle>
      <a:lvl1pPr marL="365760" indent="-256032" algn="l" rtl="0" eaLnBrk="1" latinLnBrk="0" hangingPunct="1">
        <a:spcBef>
          <a:spcPts val="300"/>
        </a:spcBef>
        <a:buClrTx/>
        <a:buFont typeface="Georgia"/>
        <a:buChar char="•"/>
        <a:defRPr kumimoji="0" sz="2600" kern="1200">
          <a:solidFill>
            <a:schemeClr val="tx1"/>
          </a:solidFill>
          <a:latin typeface="Arial" panose="020B0604020202020204" pitchFamily="34" charset="0"/>
          <a:ea typeface="+mn-ea"/>
          <a:cs typeface="Arial" panose="020B0604020202020204" pitchFamily="34" charset="0"/>
        </a:defRPr>
      </a:lvl1pPr>
      <a:lvl2pPr marL="658368" indent="-246888" algn="l" rtl="0" eaLnBrk="1" latinLnBrk="0" hangingPunct="1">
        <a:spcBef>
          <a:spcPts val="300"/>
        </a:spcBef>
        <a:buClrTx/>
        <a:buFont typeface="Gotham Book" pitchFamily="50" charset="0"/>
        <a:buChar char="–"/>
        <a:defRPr kumimoji="0" sz="2400" kern="1200">
          <a:solidFill>
            <a:schemeClr val="tx1"/>
          </a:solidFill>
          <a:latin typeface="Arial" panose="020B0604020202020204" pitchFamily="34" charset="0"/>
          <a:ea typeface="+mn-ea"/>
          <a:cs typeface="Arial" panose="020B0604020202020204" pitchFamily="34" charset="0"/>
        </a:defRPr>
      </a:lvl2pPr>
      <a:lvl3pPr marL="923544" indent="-219456" algn="l" rtl="0" eaLnBrk="1" latinLnBrk="0" hangingPunct="1">
        <a:spcBef>
          <a:spcPts val="300"/>
        </a:spcBef>
        <a:buClrTx/>
        <a:buFont typeface="Wingdings 2" panose="05020102010507070707" pitchFamily="18" charset="2"/>
        <a:buChar char=""/>
        <a:defRPr kumimoji="0" sz="2200" kern="1200">
          <a:solidFill>
            <a:schemeClr val="tx1"/>
          </a:solidFill>
          <a:latin typeface="Arial" panose="020B0604020202020204" pitchFamily="34" charset="0"/>
          <a:ea typeface="+mn-ea"/>
          <a:cs typeface="Arial" panose="020B0604020202020204" pitchFamily="34" charset="0"/>
        </a:defRPr>
      </a:lvl3pPr>
      <a:lvl4pPr marL="1179576" indent="-201168" algn="l" rtl="0" eaLnBrk="1" latinLnBrk="0" hangingPunct="1">
        <a:spcBef>
          <a:spcPts val="300"/>
        </a:spcBef>
        <a:buClrTx/>
        <a:buFont typeface="Wingdings 2" panose="05020102010507070707" pitchFamily="18" charset="2"/>
        <a:buChar char=""/>
        <a:defRPr kumimoji="0" sz="2000" kern="1200">
          <a:solidFill>
            <a:schemeClr val="tx1"/>
          </a:solidFill>
          <a:latin typeface="Arial" panose="020B0604020202020204" pitchFamily="34" charset="0"/>
          <a:ea typeface="+mn-ea"/>
          <a:cs typeface="Arial" panose="020B0604020202020204" pitchFamily="34" charset="0"/>
        </a:defRPr>
      </a:lvl4pPr>
      <a:lvl5pPr marL="1389888" indent="-182880" algn="l" rtl="0" eaLnBrk="1" latinLnBrk="0" hangingPunct="1">
        <a:spcBef>
          <a:spcPts val="300"/>
        </a:spcBef>
        <a:buClrTx/>
        <a:buFont typeface="Wingdings 2" panose="05020102010507070707" pitchFamily="18" charset="2"/>
        <a:buChar char=""/>
        <a:defRPr kumimoji="0" sz="1600" kern="1200">
          <a:solidFill>
            <a:schemeClr val="tx1"/>
          </a:solidFill>
          <a:latin typeface="Arial" panose="020B0604020202020204" pitchFamily="34" charset="0"/>
          <a:ea typeface="+mn-ea"/>
          <a:cs typeface="Arial" panose="020B0604020202020204" pitchFamily="34" charset="0"/>
        </a:defRPr>
      </a:lvl5pPr>
      <a:lvl6pPr marL="1609344" indent="-182880" algn="l" rtl="0" eaLnBrk="1" latinLnBrk="0" hangingPunct="1">
        <a:spcBef>
          <a:spcPts val="300"/>
        </a:spcBef>
        <a:buClr>
          <a:schemeClr val="accent1"/>
        </a:buClr>
        <a:buFont typeface="Wingdings 2" panose="05020102010507070707" pitchFamily="18" charset="2"/>
        <a:buChar char=""/>
        <a:defRPr kumimoji="0" sz="1800" kern="1200">
          <a:solidFill>
            <a:schemeClr val="tx2"/>
          </a:solidFill>
          <a:latin typeface="+mn-lt"/>
          <a:ea typeface="+mn-ea"/>
          <a:cs typeface="+mn-cs"/>
        </a:defRPr>
      </a:lvl6pPr>
      <a:lvl7pPr marL="1828800" indent="-182880" algn="l" rtl="0" eaLnBrk="1" latinLnBrk="0" hangingPunct="1">
        <a:spcBef>
          <a:spcPts val="300"/>
        </a:spcBef>
        <a:buClr>
          <a:schemeClr val="accent1"/>
        </a:buClr>
        <a:buFont typeface="Wingdings 2" panose="05020102010507070707" pitchFamily="18" charset="2"/>
        <a:buChar char=""/>
        <a:defRPr kumimoji="0" sz="1600" kern="1200">
          <a:solidFill>
            <a:schemeClr val="tx2"/>
          </a:solidFill>
          <a:latin typeface="+mn-lt"/>
          <a:ea typeface="+mn-ea"/>
          <a:cs typeface="+mn-cs"/>
        </a:defRPr>
      </a:lvl7pPr>
      <a:lvl8pPr marL="2029968" indent="-182880" algn="l" rtl="0" eaLnBrk="1" latinLnBrk="0" hangingPunct="1">
        <a:spcBef>
          <a:spcPts val="300"/>
        </a:spcBef>
        <a:buClr>
          <a:schemeClr val="accent1"/>
        </a:buClr>
        <a:buFont typeface="Wingdings 2" panose="05020102010507070707" pitchFamily="18" charset="2"/>
        <a:buChar char=""/>
        <a:defRPr kumimoji="0" sz="1500" kern="1200">
          <a:solidFill>
            <a:schemeClr val="tx2"/>
          </a:solidFill>
          <a:latin typeface="+mn-lt"/>
          <a:ea typeface="+mn-ea"/>
          <a:cs typeface="+mn-cs"/>
        </a:defRPr>
      </a:lvl8pPr>
      <a:lvl9pPr marL="2240280" indent="-182880" algn="l" rtl="0" eaLnBrk="1" latinLnBrk="0" hangingPunct="1">
        <a:spcBef>
          <a:spcPts val="300"/>
        </a:spcBef>
        <a:buClr>
          <a:schemeClr val="accent1"/>
        </a:buClr>
        <a:buFont typeface="Wingdings 2" panose="05020102010507070707" pitchFamily="18" charset="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p15:clr>
            <a:srgbClr val="F26B43"/>
          </p15:clr>
        </p15:guide>
        <p15:guide id="2" pos="3840">
          <p15:clr>
            <a:srgbClr val="F26B43"/>
          </p15:clr>
        </p15:guide>
        <p15:guide id="3" orient="horz" pos="4152">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07496" y="905854"/>
            <a:ext cx="9541933" cy="4352530"/>
          </a:xfrm>
        </p:spPr>
        <p:txBody>
          <a:bodyPr>
            <a:noAutofit/>
          </a:bodyPr>
          <a:lstStyle/>
          <a:p>
            <a:r>
              <a:rPr lang="en-US" sz="3800" b="1" dirty="0">
                <a:solidFill>
                  <a:srgbClr val="119AC2"/>
                </a:solidFill>
              </a:rPr>
              <a:t>Natural Gas Innovation Fund</a:t>
            </a:r>
            <a:br>
              <a:rPr lang="en-US" sz="3800" b="1" dirty="0">
                <a:solidFill>
                  <a:srgbClr val="119AC2"/>
                </a:solidFill>
              </a:rPr>
            </a:br>
            <a:r>
              <a:rPr lang="en-US" sz="3800" b="1" dirty="0">
                <a:solidFill>
                  <a:srgbClr val="119AC2"/>
                </a:solidFill>
              </a:rPr>
              <a:t>Investment Intake Template</a:t>
            </a:r>
            <a:br>
              <a:rPr lang="en-US" sz="3800" b="1" dirty="0">
                <a:solidFill>
                  <a:srgbClr val="119AC2"/>
                </a:solidFill>
              </a:rPr>
            </a:br>
            <a:br>
              <a:rPr lang="en-US" sz="3800" b="1" dirty="0">
                <a:solidFill>
                  <a:srgbClr val="119AC2"/>
                </a:solidFill>
              </a:rPr>
            </a:br>
            <a:r>
              <a:rPr lang="en-US" sz="1800" i="1" dirty="0"/>
              <a:t>Project Title</a:t>
            </a:r>
            <a:br>
              <a:rPr lang="en-US" sz="1800" i="1" dirty="0"/>
            </a:br>
            <a:br>
              <a:rPr lang="en-US" sz="1800" i="1" dirty="0"/>
            </a:br>
            <a:r>
              <a:rPr lang="en-US" sz="1800" i="1" dirty="0"/>
              <a:t>Submitted By</a:t>
            </a:r>
            <a:br>
              <a:rPr lang="en-US" sz="3800" b="1" dirty="0">
                <a:solidFill>
                  <a:srgbClr val="119AC2"/>
                </a:solidFill>
              </a:rPr>
            </a:br>
            <a:br>
              <a:rPr lang="en-US" sz="3800" b="1" dirty="0">
                <a:solidFill>
                  <a:srgbClr val="119AC2"/>
                </a:solidFill>
                <a:latin typeface="Gotham"/>
              </a:rPr>
            </a:br>
            <a:br>
              <a:rPr lang="en-US" sz="3800" dirty="0">
                <a:solidFill>
                  <a:srgbClr val="119AC2"/>
                </a:solidFill>
                <a:latin typeface="Gotham"/>
              </a:rPr>
            </a:br>
            <a:r>
              <a:rPr lang="en-US" sz="1400" i="1" dirty="0"/>
              <a:t>*Note: This template is intended as a guide on content; </a:t>
            </a:r>
            <a:br>
              <a:rPr lang="en-US" sz="1400" i="1" dirty="0"/>
            </a:br>
            <a:r>
              <a:rPr lang="en-US" sz="1400" i="1" dirty="0"/>
              <a:t>you may use your own template with the checklist on S2 as a guide</a:t>
            </a:r>
            <a:endParaRPr lang="en-US" sz="1400" dirty="0">
              <a:solidFill>
                <a:srgbClr val="696969"/>
              </a:solidFill>
            </a:endParaRPr>
          </a:p>
        </p:txBody>
      </p:sp>
      <p:sp>
        <p:nvSpPr>
          <p:cNvPr id="3" name="Slide Number Placeholder 2"/>
          <p:cNvSpPr>
            <a:spLocks noGrp="1"/>
          </p:cNvSpPr>
          <p:nvPr>
            <p:ph type="sldNum" sz="quarter" idx="12"/>
          </p:nvPr>
        </p:nvSpPr>
        <p:spPr/>
        <p:txBody>
          <a:bodyPr/>
          <a:lstStyle/>
          <a:p>
            <a:fld id="{AA291B03-E148-470F-B072-028D807E760C}" type="slidenum">
              <a:rPr lang="en-US" sz="1200" smtClean="0"/>
              <a:t>1</a:t>
            </a:fld>
            <a:endParaRPr lang="en-US" sz="1200" dirty="0"/>
          </a:p>
        </p:txBody>
      </p:sp>
    </p:spTree>
    <p:extLst>
      <p:ext uri="{BB962C8B-B14F-4D97-AF65-F5344CB8AC3E}">
        <p14:creationId xmlns:p14="http://schemas.microsoft.com/office/powerpoint/2010/main" val="32614302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1752"/>
            <a:ext cx="10972800" cy="501553"/>
          </a:xfrm>
        </p:spPr>
        <p:txBody>
          <a:bodyPr>
            <a:normAutofit/>
          </a:bodyPr>
          <a:lstStyle/>
          <a:p>
            <a:pPr algn="l"/>
            <a:r>
              <a:rPr lang="en-US" sz="2000" b="1" dirty="0">
                <a:solidFill>
                  <a:srgbClr val="119AC2"/>
                </a:solidFill>
              </a:rPr>
              <a:t>Innovation D – Visual Aids </a:t>
            </a:r>
            <a:r>
              <a:rPr lang="en-US" sz="2000" b="1" i="1" dirty="0">
                <a:solidFill>
                  <a:srgbClr val="119AC2"/>
                </a:solidFill>
              </a:rPr>
              <a:t>(maximum 2 slide)</a:t>
            </a:r>
            <a:endParaRPr lang="en-US" sz="2000" b="1" dirty="0">
              <a:solidFill>
                <a:srgbClr val="119AC2"/>
              </a:solidFill>
            </a:endParaRPr>
          </a:p>
        </p:txBody>
      </p:sp>
      <p:sp>
        <p:nvSpPr>
          <p:cNvPr id="12" name="Content Placeholder 2"/>
          <p:cNvSpPr txBox="1">
            <a:spLocks/>
          </p:cNvSpPr>
          <p:nvPr/>
        </p:nvSpPr>
        <p:spPr>
          <a:xfrm>
            <a:off x="838200" y="956733"/>
            <a:ext cx="10515600" cy="510539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600" dirty="0">
                <a:solidFill>
                  <a:schemeClr val="bg2">
                    <a:lumMod val="50000"/>
                  </a:schemeClr>
                </a:solidFill>
                <a:latin typeface="Arial" panose="020B0604020202020204" pitchFamily="34" charset="0"/>
                <a:cs typeface="Arial" panose="020B0604020202020204" pitchFamily="34" charset="0"/>
              </a:rPr>
              <a:t>Drawings</a:t>
            </a:r>
          </a:p>
          <a:p>
            <a:endParaRPr lang="en-US" sz="1600" dirty="0">
              <a:solidFill>
                <a:schemeClr val="bg2">
                  <a:lumMod val="50000"/>
                </a:schemeClr>
              </a:solidFill>
              <a:latin typeface="Arial" panose="020B0604020202020204" pitchFamily="34" charset="0"/>
              <a:cs typeface="Arial" panose="020B0604020202020204" pitchFamily="34" charset="0"/>
            </a:endParaRPr>
          </a:p>
          <a:p>
            <a:r>
              <a:rPr lang="en-US" sz="1600" dirty="0">
                <a:solidFill>
                  <a:schemeClr val="bg2">
                    <a:lumMod val="50000"/>
                  </a:schemeClr>
                </a:solidFill>
                <a:latin typeface="Arial" panose="020B0604020202020204" pitchFamily="34" charset="0"/>
                <a:cs typeface="Arial" panose="020B0604020202020204" pitchFamily="34" charset="0"/>
              </a:rPr>
              <a:t>Photos</a:t>
            </a:r>
          </a:p>
          <a:p>
            <a:endParaRPr lang="en-US" sz="1600" dirty="0">
              <a:solidFill>
                <a:schemeClr val="bg2">
                  <a:lumMod val="50000"/>
                </a:schemeClr>
              </a:solidFill>
              <a:latin typeface="Arial" panose="020B0604020202020204" pitchFamily="34" charset="0"/>
              <a:cs typeface="Arial" panose="020B0604020202020204" pitchFamily="34" charset="0"/>
            </a:endParaRPr>
          </a:p>
          <a:p>
            <a:r>
              <a:rPr lang="en-US" sz="1600" dirty="0">
                <a:solidFill>
                  <a:schemeClr val="bg2">
                    <a:lumMod val="50000"/>
                  </a:schemeClr>
                </a:solidFill>
                <a:latin typeface="Arial" panose="020B0604020202020204" pitchFamily="34" charset="0"/>
                <a:cs typeface="Arial" panose="020B0604020202020204" pitchFamily="34" charset="0"/>
              </a:rPr>
              <a:t>Renderings</a:t>
            </a:r>
          </a:p>
          <a:p>
            <a:endParaRPr lang="en-US" sz="1600" dirty="0">
              <a:solidFill>
                <a:schemeClr val="bg2">
                  <a:lumMod val="50000"/>
                </a:schemeClr>
              </a:solidFill>
              <a:latin typeface="Arial" panose="020B0604020202020204" pitchFamily="34" charset="0"/>
              <a:cs typeface="Arial" panose="020B0604020202020204" pitchFamily="34" charset="0"/>
            </a:endParaRPr>
          </a:p>
          <a:p>
            <a:r>
              <a:rPr lang="en-US" sz="1600" dirty="0">
                <a:solidFill>
                  <a:schemeClr val="bg2">
                    <a:lumMod val="50000"/>
                  </a:schemeClr>
                </a:solidFill>
                <a:latin typeface="Arial" panose="020B0604020202020204" pitchFamily="34" charset="0"/>
                <a:cs typeface="Arial" panose="020B0604020202020204" pitchFamily="34" charset="0"/>
              </a:rPr>
              <a:t>Process Flow Diagrams</a:t>
            </a:r>
          </a:p>
          <a:p>
            <a:endParaRPr lang="en-US" sz="2000" dirty="0">
              <a:solidFill>
                <a:schemeClr val="bg2">
                  <a:lumMod val="50000"/>
                </a:schemeClr>
              </a:solidFill>
              <a:latin typeface="Gotham"/>
              <a:cs typeface="Arial" panose="020B0604020202020204" pitchFamily="34" charset="0"/>
            </a:endParaRPr>
          </a:p>
          <a:p>
            <a:endParaRPr lang="en-US" sz="2000" dirty="0">
              <a:solidFill>
                <a:schemeClr val="bg2">
                  <a:lumMod val="50000"/>
                </a:schemeClr>
              </a:solidFill>
              <a:latin typeface="Gotham"/>
              <a:cs typeface="Arial" panose="020B0604020202020204" pitchFamily="34" charset="0"/>
            </a:endParaRPr>
          </a:p>
          <a:p>
            <a:endParaRPr lang="en-US" sz="2000" dirty="0">
              <a:solidFill>
                <a:schemeClr val="bg2">
                  <a:lumMod val="50000"/>
                </a:schemeClr>
              </a:solidFill>
              <a:latin typeface="Gotham"/>
              <a:cs typeface="Arial" panose="020B0604020202020204" pitchFamily="34" charset="0"/>
            </a:endParaRPr>
          </a:p>
          <a:p>
            <a:endParaRPr lang="en-US" sz="2000" dirty="0">
              <a:solidFill>
                <a:schemeClr val="bg2">
                  <a:lumMod val="50000"/>
                </a:schemeClr>
              </a:solidFill>
              <a:latin typeface="Gotham"/>
              <a:cs typeface="Arial" panose="020B0604020202020204" pitchFamily="34" charset="0"/>
            </a:endParaRPr>
          </a:p>
          <a:p>
            <a:endParaRPr lang="en-US" sz="2000" dirty="0">
              <a:solidFill>
                <a:schemeClr val="bg2">
                  <a:lumMod val="50000"/>
                </a:schemeClr>
              </a:solidFill>
              <a:latin typeface="Gotham"/>
              <a:cs typeface="Arial" panose="020B0604020202020204" pitchFamily="34" charset="0"/>
            </a:endParaRPr>
          </a:p>
          <a:p>
            <a:endParaRPr lang="en-US" sz="2000" dirty="0">
              <a:solidFill>
                <a:schemeClr val="bg2">
                  <a:lumMod val="50000"/>
                </a:schemeClr>
              </a:solidFill>
              <a:latin typeface="Gotham"/>
              <a:cs typeface="Arial" panose="020B0604020202020204" pitchFamily="34" charset="0"/>
            </a:endParaRPr>
          </a:p>
          <a:p>
            <a:endParaRPr lang="en-US" sz="2000" dirty="0">
              <a:solidFill>
                <a:schemeClr val="bg2">
                  <a:lumMod val="50000"/>
                </a:schemeClr>
              </a:solidFill>
              <a:latin typeface="Gotham"/>
              <a:cs typeface="Arial" panose="020B0604020202020204" pitchFamily="34" charset="0"/>
            </a:endParaRPr>
          </a:p>
          <a:p>
            <a:pPr marL="0" indent="0">
              <a:buNone/>
            </a:pPr>
            <a:endParaRPr lang="en-US" sz="1600" dirty="0">
              <a:solidFill>
                <a:schemeClr val="bg2">
                  <a:lumMod val="50000"/>
                </a:schemeClr>
              </a:solidFill>
              <a:latin typeface="Gotham"/>
              <a:cs typeface="Arial" panose="020B0604020202020204" pitchFamily="34" charset="0"/>
            </a:endParaRPr>
          </a:p>
        </p:txBody>
      </p:sp>
      <p:sp>
        <p:nvSpPr>
          <p:cNvPr id="3" name="Slide Number Placeholder 2"/>
          <p:cNvSpPr>
            <a:spLocks noGrp="1"/>
          </p:cNvSpPr>
          <p:nvPr>
            <p:ph type="sldNum" sz="quarter" idx="12"/>
          </p:nvPr>
        </p:nvSpPr>
        <p:spPr/>
        <p:txBody>
          <a:bodyPr/>
          <a:lstStyle/>
          <a:p>
            <a:fld id="{AA291B03-E148-470F-B072-028D807E760C}" type="slidenum">
              <a:rPr lang="en-US" sz="1200" smtClean="0"/>
              <a:t>10</a:t>
            </a:fld>
            <a:endParaRPr lang="en-US" sz="1200" dirty="0"/>
          </a:p>
        </p:txBody>
      </p:sp>
    </p:spTree>
    <p:extLst>
      <p:ext uri="{BB962C8B-B14F-4D97-AF65-F5344CB8AC3E}">
        <p14:creationId xmlns:p14="http://schemas.microsoft.com/office/powerpoint/2010/main" val="16055650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1752"/>
            <a:ext cx="10972800" cy="475915"/>
          </a:xfrm>
        </p:spPr>
        <p:txBody>
          <a:bodyPr>
            <a:normAutofit/>
          </a:bodyPr>
          <a:lstStyle/>
          <a:p>
            <a:pPr algn="l"/>
            <a:r>
              <a:rPr lang="en-US" sz="2000" b="1" dirty="0">
                <a:solidFill>
                  <a:srgbClr val="119AC2"/>
                </a:solidFill>
              </a:rPr>
              <a:t>Innovation E – Intellectual Property</a:t>
            </a:r>
            <a:r>
              <a:rPr lang="en-US" sz="2000" b="1" i="1" dirty="0">
                <a:solidFill>
                  <a:srgbClr val="119AC2"/>
                </a:solidFill>
              </a:rPr>
              <a:t> (maximum 1 slide)</a:t>
            </a:r>
            <a:endParaRPr lang="en-US" sz="2000" b="1" dirty="0">
              <a:solidFill>
                <a:srgbClr val="119AC2"/>
              </a:solidFill>
            </a:endParaRPr>
          </a:p>
        </p:txBody>
      </p:sp>
      <p:sp>
        <p:nvSpPr>
          <p:cNvPr id="12" name="Content Placeholder 2"/>
          <p:cNvSpPr txBox="1">
            <a:spLocks/>
          </p:cNvSpPr>
          <p:nvPr/>
        </p:nvSpPr>
        <p:spPr>
          <a:xfrm>
            <a:off x="838200" y="956733"/>
            <a:ext cx="10515600" cy="5105399"/>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600" dirty="0">
                <a:solidFill>
                  <a:schemeClr val="bg2">
                    <a:lumMod val="50000"/>
                  </a:schemeClr>
                </a:solidFill>
                <a:latin typeface="Arial" panose="020B0604020202020204" pitchFamily="34" charset="0"/>
                <a:cs typeface="Arial" panose="020B0604020202020204" pitchFamily="34" charset="0"/>
              </a:rPr>
              <a:t>A breakdown of your patent applications to date is required.</a:t>
            </a:r>
          </a:p>
          <a:p>
            <a:r>
              <a:rPr lang="en-US" sz="1600" dirty="0">
                <a:solidFill>
                  <a:schemeClr val="bg2">
                    <a:lumMod val="50000"/>
                  </a:schemeClr>
                </a:solidFill>
                <a:latin typeface="Arial" panose="020B0604020202020204" pitchFamily="34" charset="0"/>
                <a:cs typeface="Arial" panose="020B0604020202020204" pitchFamily="34" charset="0"/>
              </a:rPr>
              <a:t>Is the IP protected?</a:t>
            </a:r>
          </a:p>
          <a:p>
            <a:r>
              <a:rPr lang="en-US" sz="1600" dirty="0">
                <a:solidFill>
                  <a:schemeClr val="bg2">
                    <a:lumMod val="50000"/>
                  </a:schemeClr>
                </a:solidFill>
                <a:latin typeface="Arial" panose="020B0604020202020204" pitchFamily="34" charset="0"/>
                <a:cs typeface="Arial" panose="020B0604020202020204" pitchFamily="34" charset="0"/>
              </a:rPr>
              <a:t>How?</a:t>
            </a:r>
          </a:p>
          <a:p>
            <a:r>
              <a:rPr lang="en-US" sz="1600" dirty="0">
                <a:solidFill>
                  <a:schemeClr val="bg2">
                    <a:lumMod val="50000"/>
                  </a:schemeClr>
                </a:solidFill>
                <a:latin typeface="Arial" panose="020B0604020202020204" pitchFamily="34" charset="0"/>
                <a:cs typeface="Arial" panose="020B0604020202020204" pitchFamily="34" charset="0"/>
              </a:rPr>
              <a:t>Renderings</a:t>
            </a:r>
          </a:p>
          <a:p>
            <a:r>
              <a:rPr lang="en-US" sz="1600" dirty="0">
                <a:solidFill>
                  <a:schemeClr val="bg2">
                    <a:lumMod val="50000"/>
                  </a:schemeClr>
                </a:solidFill>
                <a:latin typeface="Arial" panose="020B0604020202020204" pitchFamily="34" charset="0"/>
                <a:cs typeface="Arial" panose="020B0604020202020204" pitchFamily="34" charset="0"/>
              </a:rPr>
              <a:t>What is covered by the IP?</a:t>
            </a:r>
          </a:p>
          <a:p>
            <a:r>
              <a:rPr lang="en-US" sz="1600" dirty="0">
                <a:solidFill>
                  <a:schemeClr val="bg2">
                    <a:lumMod val="50000"/>
                  </a:schemeClr>
                </a:solidFill>
                <a:latin typeface="Arial" panose="020B0604020202020204" pitchFamily="34" charset="0"/>
                <a:cs typeface="Arial" panose="020B0604020202020204" pitchFamily="34" charset="0"/>
              </a:rPr>
              <a:t>Who owns the IP?</a:t>
            </a:r>
          </a:p>
          <a:p>
            <a:endParaRPr lang="en-US" sz="2000" dirty="0">
              <a:solidFill>
                <a:schemeClr val="bg2">
                  <a:lumMod val="50000"/>
                </a:schemeClr>
              </a:solidFill>
              <a:latin typeface="Gotham"/>
              <a:cs typeface="Arial" panose="020B0604020202020204" pitchFamily="34" charset="0"/>
            </a:endParaRPr>
          </a:p>
          <a:p>
            <a:endParaRPr lang="en-US" sz="2000" dirty="0">
              <a:solidFill>
                <a:schemeClr val="bg2">
                  <a:lumMod val="50000"/>
                </a:schemeClr>
              </a:solidFill>
              <a:latin typeface="Gotham"/>
              <a:cs typeface="Arial" panose="020B0604020202020204" pitchFamily="34" charset="0"/>
            </a:endParaRPr>
          </a:p>
          <a:p>
            <a:endParaRPr lang="en-US" sz="2000" dirty="0">
              <a:solidFill>
                <a:schemeClr val="bg2">
                  <a:lumMod val="50000"/>
                </a:schemeClr>
              </a:solidFill>
              <a:latin typeface="Gotham"/>
              <a:cs typeface="Arial" panose="020B0604020202020204" pitchFamily="34" charset="0"/>
            </a:endParaRPr>
          </a:p>
          <a:p>
            <a:endParaRPr lang="en-US" sz="2000" dirty="0">
              <a:solidFill>
                <a:schemeClr val="bg2">
                  <a:lumMod val="50000"/>
                </a:schemeClr>
              </a:solidFill>
              <a:latin typeface="Gotham"/>
              <a:cs typeface="Arial" panose="020B0604020202020204" pitchFamily="34" charset="0"/>
            </a:endParaRPr>
          </a:p>
          <a:p>
            <a:endParaRPr lang="en-US" sz="2000" dirty="0">
              <a:solidFill>
                <a:schemeClr val="bg2">
                  <a:lumMod val="50000"/>
                </a:schemeClr>
              </a:solidFill>
              <a:latin typeface="Gotham"/>
              <a:cs typeface="Arial" panose="020B0604020202020204" pitchFamily="34" charset="0"/>
            </a:endParaRPr>
          </a:p>
          <a:p>
            <a:endParaRPr lang="en-US" sz="2000" dirty="0">
              <a:solidFill>
                <a:schemeClr val="bg2">
                  <a:lumMod val="50000"/>
                </a:schemeClr>
              </a:solidFill>
              <a:latin typeface="Gotham"/>
              <a:cs typeface="Arial" panose="020B0604020202020204" pitchFamily="34" charset="0"/>
            </a:endParaRPr>
          </a:p>
          <a:p>
            <a:pPr marL="0" indent="0">
              <a:buNone/>
            </a:pPr>
            <a:endParaRPr lang="en-US" sz="1600" i="1" dirty="0">
              <a:solidFill>
                <a:schemeClr val="bg2">
                  <a:lumMod val="50000"/>
                </a:schemeClr>
              </a:solidFill>
              <a:latin typeface="Arial" panose="020B0604020202020204" pitchFamily="34" charset="0"/>
              <a:cs typeface="Arial" panose="020B0604020202020204" pitchFamily="34" charset="0"/>
            </a:endParaRPr>
          </a:p>
          <a:p>
            <a:pPr marL="0" indent="0">
              <a:buNone/>
            </a:pPr>
            <a:endParaRPr lang="en-US" sz="1600" i="1" dirty="0">
              <a:solidFill>
                <a:schemeClr val="bg2">
                  <a:lumMod val="50000"/>
                </a:schemeClr>
              </a:solidFill>
              <a:latin typeface="Arial" panose="020B0604020202020204" pitchFamily="34" charset="0"/>
              <a:cs typeface="Arial" panose="020B0604020202020204" pitchFamily="34" charset="0"/>
            </a:endParaRPr>
          </a:p>
          <a:p>
            <a:pPr marL="0" indent="0">
              <a:buNone/>
            </a:pPr>
            <a:r>
              <a:rPr lang="en-US" sz="1400" i="1" dirty="0">
                <a:solidFill>
                  <a:srgbClr val="C00000"/>
                </a:solidFill>
                <a:latin typeface="Arial" panose="020B0604020202020204" pitchFamily="34" charset="0"/>
                <a:cs typeface="Arial" panose="020B0604020202020204" pitchFamily="34" charset="0"/>
              </a:rPr>
              <a:t>*Maximum of 150 characters, including spaces, 16pt font, per above item.</a:t>
            </a:r>
            <a:endParaRPr lang="en-US" sz="1400" dirty="0">
              <a:solidFill>
                <a:srgbClr val="C00000"/>
              </a:solidFill>
              <a:latin typeface="Arial" panose="020B0604020202020204" pitchFamily="34" charset="0"/>
              <a:cs typeface="Arial" panose="020B0604020202020204" pitchFamily="34" charset="0"/>
            </a:endParaRPr>
          </a:p>
        </p:txBody>
      </p:sp>
      <p:sp>
        <p:nvSpPr>
          <p:cNvPr id="3" name="Slide Number Placeholder 2"/>
          <p:cNvSpPr>
            <a:spLocks noGrp="1"/>
          </p:cNvSpPr>
          <p:nvPr>
            <p:ph type="sldNum" sz="quarter" idx="12"/>
          </p:nvPr>
        </p:nvSpPr>
        <p:spPr/>
        <p:txBody>
          <a:bodyPr/>
          <a:lstStyle/>
          <a:p>
            <a:fld id="{AA291B03-E148-470F-B072-028D807E760C}" type="slidenum">
              <a:rPr lang="en-US" sz="1200" smtClean="0"/>
              <a:t>11</a:t>
            </a:fld>
            <a:endParaRPr lang="en-US" sz="1200"/>
          </a:p>
        </p:txBody>
      </p:sp>
      <p:graphicFrame>
        <p:nvGraphicFramePr>
          <p:cNvPr id="4" name="Table 3"/>
          <p:cNvGraphicFramePr>
            <a:graphicFrameLocks noGrp="1"/>
          </p:cNvGraphicFramePr>
          <p:nvPr>
            <p:extLst>
              <p:ext uri="{D42A27DB-BD31-4B8C-83A1-F6EECF244321}">
                <p14:modId xmlns:p14="http://schemas.microsoft.com/office/powerpoint/2010/main" val="2624133145"/>
              </p:ext>
            </p:extLst>
          </p:nvPr>
        </p:nvGraphicFramePr>
        <p:xfrm>
          <a:off x="609600" y="3133417"/>
          <a:ext cx="10972801" cy="2225040"/>
        </p:xfrm>
        <a:graphic>
          <a:graphicData uri="http://schemas.openxmlformats.org/drawingml/2006/table">
            <a:tbl>
              <a:tblPr firstRow="1" bandRow="1">
                <a:tableStyleId>{5C22544A-7EE6-4342-B048-85BDC9FD1C3A}</a:tableStyleId>
              </a:tblPr>
              <a:tblGrid>
                <a:gridCol w="1586551">
                  <a:extLst>
                    <a:ext uri="{9D8B030D-6E8A-4147-A177-3AD203B41FA5}">
                      <a16:colId xmlns:a16="http://schemas.microsoft.com/office/drawing/2014/main" val="20000"/>
                    </a:ext>
                  </a:extLst>
                </a:gridCol>
                <a:gridCol w="1328685">
                  <a:extLst>
                    <a:ext uri="{9D8B030D-6E8A-4147-A177-3AD203B41FA5}">
                      <a16:colId xmlns:a16="http://schemas.microsoft.com/office/drawing/2014/main" val="20001"/>
                    </a:ext>
                  </a:extLst>
                </a:gridCol>
                <a:gridCol w="1578370">
                  <a:extLst>
                    <a:ext uri="{9D8B030D-6E8A-4147-A177-3AD203B41FA5}">
                      <a16:colId xmlns:a16="http://schemas.microsoft.com/office/drawing/2014/main" val="20002"/>
                    </a:ext>
                  </a:extLst>
                </a:gridCol>
                <a:gridCol w="1622958">
                  <a:extLst>
                    <a:ext uri="{9D8B030D-6E8A-4147-A177-3AD203B41FA5}">
                      <a16:colId xmlns:a16="http://schemas.microsoft.com/office/drawing/2014/main" val="20003"/>
                    </a:ext>
                  </a:extLst>
                </a:gridCol>
                <a:gridCol w="1970733">
                  <a:extLst>
                    <a:ext uri="{9D8B030D-6E8A-4147-A177-3AD203B41FA5}">
                      <a16:colId xmlns:a16="http://schemas.microsoft.com/office/drawing/2014/main" val="20004"/>
                    </a:ext>
                  </a:extLst>
                </a:gridCol>
                <a:gridCol w="2885504">
                  <a:extLst>
                    <a:ext uri="{9D8B030D-6E8A-4147-A177-3AD203B41FA5}">
                      <a16:colId xmlns:a16="http://schemas.microsoft.com/office/drawing/2014/main" val="20005"/>
                    </a:ext>
                  </a:extLst>
                </a:gridCol>
              </a:tblGrid>
              <a:tr h="370840">
                <a:tc>
                  <a:txBody>
                    <a:bodyPr/>
                    <a:lstStyle/>
                    <a:p>
                      <a:pPr algn="ctr"/>
                      <a:r>
                        <a:rPr lang="en-US" sz="1200" dirty="0">
                          <a:latin typeface="Arial" panose="020B0604020202020204" pitchFamily="34" charset="0"/>
                          <a:cs typeface="Arial" panose="020B0604020202020204" pitchFamily="34" charset="0"/>
                        </a:rPr>
                        <a:t>IP Type</a:t>
                      </a:r>
                    </a:p>
                  </a:txBody>
                  <a:tcPr>
                    <a:solidFill>
                      <a:srgbClr val="119AC2"/>
                    </a:solidFill>
                  </a:tcPr>
                </a:tc>
                <a:tc>
                  <a:txBody>
                    <a:bodyPr/>
                    <a:lstStyle/>
                    <a:p>
                      <a:pPr algn="ctr"/>
                      <a:r>
                        <a:rPr lang="en-US" sz="1200" dirty="0">
                          <a:latin typeface="Arial" panose="020B0604020202020204" pitchFamily="34" charset="0"/>
                          <a:cs typeface="Arial" panose="020B0604020202020204" pitchFamily="34" charset="0"/>
                        </a:rPr>
                        <a:t>Filing Date</a:t>
                      </a:r>
                    </a:p>
                  </a:txBody>
                  <a:tcPr>
                    <a:solidFill>
                      <a:srgbClr val="119AC2"/>
                    </a:solidFill>
                  </a:tcPr>
                </a:tc>
                <a:tc>
                  <a:txBody>
                    <a:bodyPr/>
                    <a:lstStyle/>
                    <a:p>
                      <a:pPr algn="ctr"/>
                      <a:r>
                        <a:rPr lang="en-US" sz="1200" dirty="0">
                          <a:latin typeface="Arial" panose="020B0604020202020204" pitchFamily="34" charset="0"/>
                          <a:cs typeface="Arial" panose="020B0604020202020204" pitchFamily="34" charset="0"/>
                        </a:rPr>
                        <a:t>Country</a:t>
                      </a:r>
                    </a:p>
                  </a:txBody>
                  <a:tcPr>
                    <a:solidFill>
                      <a:srgbClr val="119AC2"/>
                    </a:solidFill>
                  </a:tcPr>
                </a:tc>
                <a:tc>
                  <a:txBody>
                    <a:bodyPr/>
                    <a:lstStyle/>
                    <a:p>
                      <a:pPr algn="ctr"/>
                      <a:r>
                        <a:rPr lang="en-US" sz="1200" dirty="0">
                          <a:latin typeface="Arial" panose="020B0604020202020204" pitchFamily="34" charset="0"/>
                          <a:cs typeface="Arial" panose="020B0604020202020204" pitchFamily="34" charset="0"/>
                        </a:rPr>
                        <a:t>Patent #</a:t>
                      </a:r>
                    </a:p>
                  </a:txBody>
                  <a:tcPr>
                    <a:solidFill>
                      <a:srgbClr val="119AC2"/>
                    </a:solidFill>
                  </a:tcPr>
                </a:tc>
                <a:tc>
                  <a:txBody>
                    <a:bodyPr/>
                    <a:lstStyle/>
                    <a:p>
                      <a:pPr algn="ctr"/>
                      <a:r>
                        <a:rPr lang="en-US" sz="1200" dirty="0">
                          <a:latin typeface="Arial" panose="020B0604020202020204" pitchFamily="34" charset="0"/>
                          <a:cs typeface="Arial" panose="020B0604020202020204" pitchFamily="34" charset="0"/>
                        </a:rPr>
                        <a:t>Status </a:t>
                      </a:r>
                    </a:p>
                  </a:txBody>
                  <a:tcPr>
                    <a:solidFill>
                      <a:srgbClr val="119AC2"/>
                    </a:solidFill>
                  </a:tcPr>
                </a:tc>
                <a:tc>
                  <a:txBody>
                    <a:bodyPr/>
                    <a:lstStyle/>
                    <a:p>
                      <a:pPr algn="ctr"/>
                      <a:r>
                        <a:rPr lang="en-US" sz="1200" dirty="0">
                          <a:latin typeface="Arial" panose="020B0604020202020204" pitchFamily="34" charset="0"/>
                          <a:cs typeface="Arial" panose="020B0604020202020204" pitchFamily="34" charset="0"/>
                        </a:rPr>
                        <a:t>Description</a:t>
                      </a:r>
                    </a:p>
                  </a:txBody>
                  <a:tcPr>
                    <a:solidFill>
                      <a:srgbClr val="119AC2"/>
                    </a:solidFill>
                  </a:tcPr>
                </a:tc>
                <a:extLst>
                  <a:ext uri="{0D108BD9-81ED-4DB2-BD59-A6C34878D82A}">
                    <a16:rowId xmlns:a16="http://schemas.microsoft.com/office/drawing/2014/main" val="10000"/>
                  </a:ext>
                </a:extLst>
              </a:tr>
              <a:tr h="370840">
                <a:tc>
                  <a:txBody>
                    <a:bodyPr/>
                    <a:lstStyle/>
                    <a:p>
                      <a:r>
                        <a:rPr lang="en-US" sz="1200" dirty="0">
                          <a:latin typeface="Arial" panose="020B0604020202020204" pitchFamily="34" charset="0"/>
                          <a:cs typeface="Arial" panose="020B0604020202020204" pitchFamily="34" charset="0"/>
                        </a:rPr>
                        <a:t>Patent</a:t>
                      </a:r>
                    </a:p>
                  </a:txBody>
                  <a:tcPr>
                    <a:solidFill>
                      <a:schemeClr val="bg1">
                        <a:lumMod val="85000"/>
                      </a:schemeClr>
                    </a:solidFill>
                  </a:tcPr>
                </a:tc>
                <a:tc>
                  <a:txBody>
                    <a:bodyPr/>
                    <a:lstStyle/>
                    <a:p>
                      <a:endParaRPr lang="en-US"/>
                    </a:p>
                  </a:txBody>
                  <a:tcPr>
                    <a:solidFill>
                      <a:schemeClr val="bg1">
                        <a:lumMod val="85000"/>
                      </a:schemeClr>
                    </a:solidFill>
                  </a:tcPr>
                </a:tc>
                <a:tc>
                  <a:txBody>
                    <a:bodyPr/>
                    <a:lstStyle/>
                    <a:p>
                      <a:endParaRPr lang="en-US" dirty="0"/>
                    </a:p>
                  </a:txBody>
                  <a:tcPr>
                    <a:solidFill>
                      <a:schemeClr val="bg1">
                        <a:lumMod val="85000"/>
                      </a:schemeClr>
                    </a:solidFill>
                  </a:tcPr>
                </a:tc>
                <a:tc>
                  <a:txBody>
                    <a:bodyPr/>
                    <a:lstStyle/>
                    <a:p>
                      <a:endParaRPr lang="en-US"/>
                    </a:p>
                  </a:txBody>
                  <a:tcPr>
                    <a:solidFill>
                      <a:schemeClr val="bg1">
                        <a:lumMod val="85000"/>
                      </a:schemeClr>
                    </a:solidFill>
                  </a:tcPr>
                </a:tc>
                <a:tc>
                  <a:txBody>
                    <a:bodyPr/>
                    <a:lstStyle/>
                    <a:p>
                      <a:endParaRPr lang="en-US"/>
                    </a:p>
                  </a:txBody>
                  <a:tcPr>
                    <a:solidFill>
                      <a:schemeClr val="bg1">
                        <a:lumMod val="85000"/>
                      </a:schemeClr>
                    </a:solidFill>
                  </a:tcPr>
                </a:tc>
                <a:tc>
                  <a:txBody>
                    <a:bodyPr/>
                    <a:lstStyle/>
                    <a:p>
                      <a:endParaRPr lang="en-US" dirty="0"/>
                    </a:p>
                  </a:txBody>
                  <a:tcPr>
                    <a:solidFill>
                      <a:schemeClr val="bg1">
                        <a:lumMod val="85000"/>
                      </a:schemeClr>
                    </a:solidFill>
                  </a:tcPr>
                </a:tc>
                <a:extLst>
                  <a:ext uri="{0D108BD9-81ED-4DB2-BD59-A6C34878D82A}">
                    <a16:rowId xmlns:a16="http://schemas.microsoft.com/office/drawing/2014/main" val="10001"/>
                  </a:ext>
                </a:extLst>
              </a:tr>
              <a:tr h="370840">
                <a:tc>
                  <a:txBody>
                    <a:bodyPr/>
                    <a:lstStyle/>
                    <a:p>
                      <a:endParaRPr lang="en-US" dirty="0"/>
                    </a:p>
                  </a:txBody>
                  <a:tcPr>
                    <a:solidFill>
                      <a:schemeClr val="bg1">
                        <a:lumMod val="95000"/>
                      </a:schemeClr>
                    </a:solidFill>
                  </a:tcPr>
                </a:tc>
                <a:tc>
                  <a:txBody>
                    <a:bodyPr/>
                    <a:lstStyle/>
                    <a:p>
                      <a:endParaRPr lang="en-US"/>
                    </a:p>
                  </a:txBody>
                  <a:tcPr>
                    <a:solidFill>
                      <a:schemeClr val="bg1">
                        <a:lumMod val="95000"/>
                      </a:schemeClr>
                    </a:solidFill>
                  </a:tcPr>
                </a:tc>
                <a:tc>
                  <a:txBody>
                    <a:bodyPr/>
                    <a:lstStyle/>
                    <a:p>
                      <a:endParaRPr lang="en-US"/>
                    </a:p>
                  </a:txBody>
                  <a:tcPr>
                    <a:solidFill>
                      <a:schemeClr val="bg1">
                        <a:lumMod val="95000"/>
                      </a:schemeClr>
                    </a:solidFill>
                  </a:tcPr>
                </a:tc>
                <a:tc>
                  <a:txBody>
                    <a:bodyPr/>
                    <a:lstStyle/>
                    <a:p>
                      <a:endParaRPr lang="en-US"/>
                    </a:p>
                  </a:txBody>
                  <a:tcPr>
                    <a:solidFill>
                      <a:schemeClr val="bg1">
                        <a:lumMod val="95000"/>
                      </a:schemeClr>
                    </a:solidFill>
                  </a:tcPr>
                </a:tc>
                <a:tc>
                  <a:txBody>
                    <a:bodyPr/>
                    <a:lstStyle/>
                    <a:p>
                      <a:endParaRPr lang="en-US"/>
                    </a:p>
                  </a:txBody>
                  <a:tcPr>
                    <a:solidFill>
                      <a:schemeClr val="bg1">
                        <a:lumMod val="95000"/>
                      </a:schemeClr>
                    </a:solidFill>
                  </a:tcPr>
                </a:tc>
                <a:tc>
                  <a:txBody>
                    <a:bodyPr/>
                    <a:lstStyle/>
                    <a:p>
                      <a:endParaRPr lang="en-US" dirty="0"/>
                    </a:p>
                  </a:txBody>
                  <a:tcPr>
                    <a:solidFill>
                      <a:schemeClr val="bg1">
                        <a:lumMod val="95000"/>
                      </a:schemeClr>
                    </a:solidFill>
                  </a:tcPr>
                </a:tc>
                <a:extLst>
                  <a:ext uri="{0D108BD9-81ED-4DB2-BD59-A6C34878D82A}">
                    <a16:rowId xmlns:a16="http://schemas.microsoft.com/office/drawing/2014/main" val="10002"/>
                  </a:ext>
                </a:extLst>
              </a:tr>
              <a:tr h="370840">
                <a:tc>
                  <a:txBody>
                    <a:bodyPr/>
                    <a:lstStyle/>
                    <a:p>
                      <a:endParaRPr lang="en-US" dirty="0"/>
                    </a:p>
                  </a:txBody>
                  <a:tcPr>
                    <a:solidFill>
                      <a:schemeClr val="bg1">
                        <a:lumMod val="85000"/>
                      </a:schemeClr>
                    </a:solidFill>
                  </a:tcPr>
                </a:tc>
                <a:tc>
                  <a:txBody>
                    <a:bodyPr/>
                    <a:lstStyle/>
                    <a:p>
                      <a:endParaRPr lang="en-US"/>
                    </a:p>
                  </a:txBody>
                  <a:tcPr>
                    <a:solidFill>
                      <a:schemeClr val="bg1">
                        <a:lumMod val="85000"/>
                      </a:schemeClr>
                    </a:solidFill>
                  </a:tcPr>
                </a:tc>
                <a:tc>
                  <a:txBody>
                    <a:bodyPr/>
                    <a:lstStyle/>
                    <a:p>
                      <a:endParaRPr lang="en-US"/>
                    </a:p>
                  </a:txBody>
                  <a:tcPr>
                    <a:solidFill>
                      <a:schemeClr val="bg1">
                        <a:lumMod val="85000"/>
                      </a:schemeClr>
                    </a:solidFill>
                  </a:tcPr>
                </a:tc>
                <a:tc>
                  <a:txBody>
                    <a:bodyPr/>
                    <a:lstStyle/>
                    <a:p>
                      <a:endParaRPr lang="en-US"/>
                    </a:p>
                  </a:txBody>
                  <a:tcPr>
                    <a:solidFill>
                      <a:schemeClr val="bg1">
                        <a:lumMod val="85000"/>
                      </a:schemeClr>
                    </a:solidFill>
                  </a:tcPr>
                </a:tc>
                <a:tc>
                  <a:txBody>
                    <a:bodyPr/>
                    <a:lstStyle/>
                    <a:p>
                      <a:endParaRPr lang="en-US"/>
                    </a:p>
                  </a:txBody>
                  <a:tcPr>
                    <a:solidFill>
                      <a:schemeClr val="bg1">
                        <a:lumMod val="85000"/>
                      </a:schemeClr>
                    </a:solidFill>
                  </a:tcPr>
                </a:tc>
                <a:tc>
                  <a:txBody>
                    <a:bodyPr/>
                    <a:lstStyle/>
                    <a:p>
                      <a:endParaRPr lang="en-US" dirty="0"/>
                    </a:p>
                  </a:txBody>
                  <a:tcPr>
                    <a:solidFill>
                      <a:schemeClr val="bg1">
                        <a:lumMod val="85000"/>
                      </a:schemeClr>
                    </a:solidFill>
                  </a:tcPr>
                </a:tc>
                <a:extLst>
                  <a:ext uri="{0D108BD9-81ED-4DB2-BD59-A6C34878D82A}">
                    <a16:rowId xmlns:a16="http://schemas.microsoft.com/office/drawing/2014/main" val="10003"/>
                  </a:ext>
                </a:extLst>
              </a:tr>
              <a:tr h="370840">
                <a:tc>
                  <a:txBody>
                    <a:bodyPr/>
                    <a:lstStyle/>
                    <a:p>
                      <a:endParaRPr lang="en-US" dirty="0"/>
                    </a:p>
                  </a:txBody>
                  <a:tcPr>
                    <a:solidFill>
                      <a:schemeClr val="bg1">
                        <a:lumMod val="95000"/>
                      </a:schemeClr>
                    </a:solidFill>
                  </a:tcPr>
                </a:tc>
                <a:tc>
                  <a:txBody>
                    <a:bodyPr/>
                    <a:lstStyle/>
                    <a:p>
                      <a:endParaRPr lang="en-US"/>
                    </a:p>
                  </a:txBody>
                  <a:tcPr>
                    <a:solidFill>
                      <a:schemeClr val="bg1">
                        <a:lumMod val="95000"/>
                      </a:schemeClr>
                    </a:solidFill>
                  </a:tcPr>
                </a:tc>
                <a:tc>
                  <a:txBody>
                    <a:bodyPr/>
                    <a:lstStyle/>
                    <a:p>
                      <a:endParaRPr lang="en-US"/>
                    </a:p>
                  </a:txBody>
                  <a:tcPr>
                    <a:solidFill>
                      <a:schemeClr val="bg1">
                        <a:lumMod val="95000"/>
                      </a:schemeClr>
                    </a:solidFill>
                  </a:tcPr>
                </a:tc>
                <a:tc>
                  <a:txBody>
                    <a:bodyPr/>
                    <a:lstStyle/>
                    <a:p>
                      <a:endParaRPr lang="en-US"/>
                    </a:p>
                  </a:txBody>
                  <a:tcPr>
                    <a:solidFill>
                      <a:schemeClr val="bg1">
                        <a:lumMod val="95000"/>
                      </a:schemeClr>
                    </a:solidFill>
                  </a:tcPr>
                </a:tc>
                <a:tc>
                  <a:txBody>
                    <a:bodyPr/>
                    <a:lstStyle/>
                    <a:p>
                      <a:endParaRPr lang="en-US"/>
                    </a:p>
                  </a:txBody>
                  <a:tcPr>
                    <a:solidFill>
                      <a:schemeClr val="bg1">
                        <a:lumMod val="95000"/>
                      </a:schemeClr>
                    </a:solidFill>
                  </a:tcPr>
                </a:tc>
                <a:tc>
                  <a:txBody>
                    <a:bodyPr/>
                    <a:lstStyle/>
                    <a:p>
                      <a:endParaRPr lang="en-US" dirty="0"/>
                    </a:p>
                  </a:txBody>
                  <a:tcPr>
                    <a:solidFill>
                      <a:schemeClr val="bg1">
                        <a:lumMod val="95000"/>
                      </a:schemeClr>
                    </a:solidFill>
                  </a:tcPr>
                </a:tc>
                <a:extLst>
                  <a:ext uri="{0D108BD9-81ED-4DB2-BD59-A6C34878D82A}">
                    <a16:rowId xmlns:a16="http://schemas.microsoft.com/office/drawing/2014/main" val="10004"/>
                  </a:ext>
                </a:extLst>
              </a:tr>
              <a:tr h="370840">
                <a:tc>
                  <a:txBody>
                    <a:bodyPr/>
                    <a:lstStyle/>
                    <a:p>
                      <a:endParaRPr lang="en-US" dirty="0"/>
                    </a:p>
                  </a:txBody>
                  <a:tcPr>
                    <a:solidFill>
                      <a:schemeClr val="bg1">
                        <a:lumMod val="85000"/>
                      </a:schemeClr>
                    </a:solidFill>
                  </a:tcPr>
                </a:tc>
                <a:tc>
                  <a:txBody>
                    <a:bodyPr/>
                    <a:lstStyle/>
                    <a:p>
                      <a:endParaRPr lang="en-US"/>
                    </a:p>
                  </a:txBody>
                  <a:tcPr>
                    <a:solidFill>
                      <a:schemeClr val="bg1">
                        <a:lumMod val="85000"/>
                      </a:schemeClr>
                    </a:solidFill>
                  </a:tcPr>
                </a:tc>
                <a:tc>
                  <a:txBody>
                    <a:bodyPr/>
                    <a:lstStyle/>
                    <a:p>
                      <a:endParaRPr lang="en-US"/>
                    </a:p>
                  </a:txBody>
                  <a:tcPr>
                    <a:solidFill>
                      <a:schemeClr val="bg1">
                        <a:lumMod val="85000"/>
                      </a:schemeClr>
                    </a:solidFill>
                  </a:tcPr>
                </a:tc>
                <a:tc>
                  <a:txBody>
                    <a:bodyPr/>
                    <a:lstStyle/>
                    <a:p>
                      <a:endParaRPr lang="en-US"/>
                    </a:p>
                  </a:txBody>
                  <a:tcPr>
                    <a:solidFill>
                      <a:schemeClr val="bg1">
                        <a:lumMod val="85000"/>
                      </a:schemeClr>
                    </a:solidFill>
                  </a:tcPr>
                </a:tc>
                <a:tc>
                  <a:txBody>
                    <a:bodyPr/>
                    <a:lstStyle/>
                    <a:p>
                      <a:endParaRPr lang="en-US"/>
                    </a:p>
                  </a:txBody>
                  <a:tcPr>
                    <a:solidFill>
                      <a:schemeClr val="bg1">
                        <a:lumMod val="85000"/>
                      </a:schemeClr>
                    </a:solidFill>
                  </a:tcPr>
                </a:tc>
                <a:tc>
                  <a:txBody>
                    <a:bodyPr/>
                    <a:lstStyle/>
                    <a:p>
                      <a:endParaRPr lang="en-US" dirty="0"/>
                    </a:p>
                  </a:txBody>
                  <a:tcPr>
                    <a:solidFill>
                      <a:schemeClr val="bg1">
                        <a:lumMod val="85000"/>
                      </a:schemeClr>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8161536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1752"/>
            <a:ext cx="10972800" cy="424641"/>
          </a:xfrm>
        </p:spPr>
        <p:txBody>
          <a:bodyPr>
            <a:noAutofit/>
          </a:bodyPr>
          <a:lstStyle/>
          <a:p>
            <a:pPr algn="l"/>
            <a:r>
              <a:rPr lang="en-CA" sz="2000" b="1" dirty="0">
                <a:solidFill>
                  <a:srgbClr val="119AC2"/>
                </a:solidFill>
              </a:rPr>
              <a:t>Innovation F – Technical Risks to Overcome Commercialization </a:t>
            </a:r>
            <a:r>
              <a:rPr lang="en-US" sz="2000" b="1" i="1" dirty="0">
                <a:solidFill>
                  <a:srgbClr val="119AC2"/>
                </a:solidFill>
              </a:rPr>
              <a:t>(maximum 1 slide)</a:t>
            </a:r>
            <a:endParaRPr lang="en-US" sz="2000" b="1" dirty="0">
              <a:solidFill>
                <a:srgbClr val="119AC2"/>
              </a:solidFill>
            </a:endParaRPr>
          </a:p>
        </p:txBody>
      </p:sp>
      <p:sp>
        <p:nvSpPr>
          <p:cNvPr id="12" name="Content Placeholder 2"/>
          <p:cNvSpPr txBox="1">
            <a:spLocks/>
          </p:cNvSpPr>
          <p:nvPr/>
        </p:nvSpPr>
        <p:spPr>
          <a:xfrm>
            <a:off x="838200" y="956733"/>
            <a:ext cx="10515600" cy="510539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2000" dirty="0">
              <a:solidFill>
                <a:schemeClr val="bg2">
                  <a:lumMod val="50000"/>
                </a:schemeClr>
              </a:solidFill>
              <a:latin typeface="Arial" panose="020B0604020202020204" pitchFamily="34" charset="0"/>
              <a:cs typeface="Arial" panose="020B0604020202020204" pitchFamily="34" charset="0"/>
            </a:endParaRPr>
          </a:p>
          <a:p>
            <a:r>
              <a:rPr lang="en-US" sz="1600" dirty="0">
                <a:solidFill>
                  <a:schemeClr val="bg2">
                    <a:lumMod val="50000"/>
                  </a:schemeClr>
                </a:solidFill>
                <a:latin typeface="Arial" panose="020B0604020202020204" pitchFamily="34" charset="0"/>
                <a:cs typeface="Arial" panose="020B0604020202020204" pitchFamily="34" charset="0"/>
              </a:rPr>
              <a:t>Technical risks to overcome to commercialize:</a:t>
            </a:r>
          </a:p>
          <a:p>
            <a:pPr marL="0" indent="0">
              <a:buNone/>
            </a:pPr>
            <a:endParaRPr lang="en-US" sz="2000" dirty="0">
              <a:solidFill>
                <a:schemeClr val="bg2">
                  <a:lumMod val="50000"/>
                </a:schemeClr>
              </a:solidFill>
              <a:latin typeface="Gotham"/>
              <a:cs typeface="Arial" panose="020B0604020202020204" pitchFamily="34" charset="0"/>
            </a:endParaRPr>
          </a:p>
          <a:p>
            <a:pPr marL="0" indent="0">
              <a:buNone/>
            </a:pPr>
            <a:r>
              <a:rPr lang="en-US" sz="2000" dirty="0">
                <a:solidFill>
                  <a:schemeClr val="bg2">
                    <a:lumMod val="50000"/>
                  </a:schemeClr>
                </a:solidFill>
                <a:latin typeface="Gotham"/>
                <a:cs typeface="Arial" panose="020B0604020202020204" pitchFamily="34" charset="0"/>
              </a:rPr>
              <a:t> </a:t>
            </a:r>
          </a:p>
        </p:txBody>
      </p:sp>
      <p:graphicFrame>
        <p:nvGraphicFramePr>
          <p:cNvPr id="4" name="Table 3"/>
          <p:cNvGraphicFramePr>
            <a:graphicFrameLocks noGrp="1"/>
          </p:cNvGraphicFramePr>
          <p:nvPr>
            <p:extLst>
              <p:ext uri="{D42A27DB-BD31-4B8C-83A1-F6EECF244321}">
                <p14:modId xmlns:p14="http://schemas.microsoft.com/office/powerpoint/2010/main" val="375374381"/>
              </p:ext>
            </p:extLst>
          </p:nvPr>
        </p:nvGraphicFramePr>
        <p:xfrm>
          <a:off x="609600" y="2064640"/>
          <a:ext cx="10972800" cy="2210365"/>
        </p:xfrm>
        <a:graphic>
          <a:graphicData uri="http://schemas.openxmlformats.org/drawingml/2006/table">
            <a:tbl>
              <a:tblPr firstRow="1" bandRow="1">
                <a:tableStyleId>{00A15C55-8517-42AA-B614-E9B94910E393}</a:tableStyleId>
              </a:tblPr>
              <a:tblGrid>
                <a:gridCol w="4249531">
                  <a:extLst>
                    <a:ext uri="{9D8B030D-6E8A-4147-A177-3AD203B41FA5}">
                      <a16:colId xmlns:a16="http://schemas.microsoft.com/office/drawing/2014/main" val="20000"/>
                    </a:ext>
                  </a:extLst>
                </a:gridCol>
                <a:gridCol w="2350051">
                  <a:extLst>
                    <a:ext uri="{9D8B030D-6E8A-4147-A177-3AD203B41FA5}">
                      <a16:colId xmlns:a16="http://schemas.microsoft.com/office/drawing/2014/main" val="20001"/>
                    </a:ext>
                  </a:extLst>
                </a:gridCol>
                <a:gridCol w="4373218">
                  <a:extLst>
                    <a:ext uri="{9D8B030D-6E8A-4147-A177-3AD203B41FA5}">
                      <a16:colId xmlns:a16="http://schemas.microsoft.com/office/drawing/2014/main" val="20002"/>
                    </a:ext>
                  </a:extLst>
                </a:gridCol>
              </a:tblGrid>
              <a:tr h="442073">
                <a:tc>
                  <a:txBody>
                    <a:bodyPr/>
                    <a:lstStyle/>
                    <a:p>
                      <a:pPr algn="ctr"/>
                      <a:r>
                        <a:rPr lang="en-US" sz="1200" dirty="0">
                          <a:latin typeface="Arial" panose="020B0604020202020204" pitchFamily="34" charset="0"/>
                          <a:cs typeface="Arial" panose="020B0604020202020204" pitchFamily="34" charset="0"/>
                        </a:rPr>
                        <a:t>Risk</a:t>
                      </a:r>
                    </a:p>
                  </a:txBody>
                  <a:tcPr>
                    <a:solidFill>
                      <a:srgbClr val="119AC2"/>
                    </a:solidFill>
                  </a:tcPr>
                </a:tc>
                <a:tc>
                  <a:txBody>
                    <a:bodyPr/>
                    <a:lstStyle/>
                    <a:p>
                      <a:pPr algn="ctr"/>
                      <a:r>
                        <a:rPr lang="en-US" sz="1200" dirty="0">
                          <a:latin typeface="Arial" panose="020B0604020202020204" pitchFamily="34" charset="0"/>
                          <a:cs typeface="Arial" panose="020B0604020202020204" pitchFamily="34" charset="0"/>
                        </a:rPr>
                        <a:t>High, Medium, Low</a:t>
                      </a:r>
                    </a:p>
                  </a:txBody>
                  <a:tcPr>
                    <a:solidFill>
                      <a:srgbClr val="119AC2"/>
                    </a:solidFill>
                  </a:tcPr>
                </a:tc>
                <a:tc>
                  <a:txBody>
                    <a:bodyPr/>
                    <a:lstStyle/>
                    <a:p>
                      <a:pPr algn="ctr"/>
                      <a:r>
                        <a:rPr lang="en-US" sz="1200" dirty="0">
                          <a:latin typeface="Arial" panose="020B0604020202020204" pitchFamily="34" charset="0"/>
                          <a:cs typeface="Arial" panose="020B0604020202020204" pitchFamily="34" charset="0"/>
                        </a:rPr>
                        <a:t>Mitigation</a:t>
                      </a:r>
                    </a:p>
                  </a:txBody>
                  <a:tcPr>
                    <a:solidFill>
                      <a:srgbClr val="119AC2"/>
                    </a:solidFill>
                  </a:tcPr>
                </a:tc>
                <a:extLst>
                  <a:ext uri="{0D108BD9-81ED-4DB2-BD59-A6C34878D82A}">
                    <a16:rowId xmlns:a16="http://schemas.microsoft.com/office/drawing/2014/main" val="10000"/>
                  </a:ext>
                </a:extLst>
              </a:tr>
              <a:tr h="442073">
                <a:tc>
                  <a:txBody>
                    <a:bodyPr/>
                    <a:lstStyle/>
                    <a:p>
                      <a:endParaRPr lang="en-US" dirty="0"/>
                    </a:p>
                  </a:txBody>
                  <a:tcPr>
                    <a:solidFill>
                      <a:schemeClr val="bg1">
                        <a:lumMod val="85000"/>
                      </a:schemeClr>
                    </a:solidFill>
                  </a:tcPr>
                </a:tc>
                <a:tc>
                  <a:txBody>
                    <a:bodyPr/>
                    <a:lstStyle/>
                    <a:p>
                      <a:endParaRPr lang="en-US"/>
                    </a:p>
                  </a:txBody>
                  <a:tcPr>
                    <a:solidFill>
                      <a:schemeClr val="bg1">
                        <a:lumMod val="85000"/>
                      </a:schemeClr>
                    </a:solidFill>
                  </a:tcPr>
                </a:tc>
                <a:tc>
                  <a:txBody>
                    <a:bodyPr/>
                    <a:lstStyle/>
                    <a:p>
                      <a:endParaRPr lang="en-US" dirty="0"/>
                    </a:p>
                  </a:txBody>
                  <a:tcPr>
                    <a:solidFill>
                      <a:schemeClr val="bg1">
                        <a:lumMod val="85000"/>
                      </a:schemeClr>
                    </a:solidFill>
                  </a:tcPr>
                </a:tc>
                <a:extLst>
                  <a:ext uri="{0D108BD9-81ED-4DB2-BD59-A6C34878D82A}">
                    <a16:rowId xmlns:a16="http://schemas.microsoft.com/office/drawing/2014/main" val="10001"/>
                  </a:ext>
                </a:extLst>
              </a:tr>
              <a:tr h="442073">
                <a:tc>
                  <a:txBody>
                    <a:bodyPr/>
                    <a:lstStyle/>
                    <a:p>
                      <a:endParaRPr lang="en-US" dirty="0"/>
                    </a:p>
                  </a:txBody>
                  <a:tcPr>
                    <a:solidFill>
                      <a:schemeClr val="bg1">
                        <a:lumMod val="95000"/>
                      </a:schemeClr>
                    </a:solidFill>
                  </a:tcPr>
                </a:tc>
                <a:tc>
                  <a:txBody>
                    <a:bodyPr/>
                    <a:lstStyle/>
                    <a:p>
                      <a:endParaRPr lang="en-US"/>
                    </a:p>
                  </a:txBody>
                  <a:tcPr>
                    <a:solidFill>
                      <a:schemeClr val="bg1">
                        <a:lumMod val="95000"/>
                      </a:schemeClr>
                    </a:solidFill>
                  </a:tcPr>
                </a:tc>
                <a:tc>
                  <a:txBody>
                    <a:bodyPr/>
                    <a:lstStyle/>
                    <a:p>
                      <a:endParaRPr lang="en-US" dirty="0"/>
                    </a:p>
                  </a:txBody>
                  <a:tcPr>
                    <a:solidFill>
                      <a:schemeClr val="bg1">
                        <a:lumMod val="95000"/>
                      </a:schemeClr>
                    </a:solidFill>
                  </a:tcPr>
                </a:tc>
                <a:extLst>
                  <a:ext uri="{0D108BD9-81ED-4DB2-BD59-A6C34878D82A}">
                    <a16:rowId xmlns:a16="http://schemas.microsoft.com/office/drawing/2014/main" val="10002"/>
                  </a:ext>
                </a:extLst>
              </a:tr>
              <a:tr h="442073">
                <a:tc>
                  <a:txBody>
                    <a:bodyPr/>
                    <a:lstStyle/>
                    <a:p>
                      <a:endParaRPr lang="en-US" dirty="0"/>
                    </a:p>
                  </a:txBody>
                  <a:tcPr>
                    <a:solidFill>
                      <a:schemeClr val="bg1">
                        <a:lumMod val="85000"/>
                      </a:schemeClr>
                    </a:solidFill>
                  </a:tcPr>
                </a:tc>
                <a:tc>
                  <a:txBody>
                    <a:bodyPr/>
                    <a:lstStyle/>
                    <a:p>
                      <a:endParaRPr lang="en-US"/>
                    </a:p>
                  </a:txBody>
                  <a:tcPr>
                    <a:solidFill>
                      <a:schemeClr val="bg1">
                        <a:lumMod val="85000"/>
                      </a:schemeClr>
                    </a:solidFill>
                  </a:tcPr>
                </a:tc>
                <a:tc>
                  <a:txBody>
                    <a:bodyPr/>
                    <a:lstStyle/>
                    <a:p>
                      <a:endParaRPr lang="en-US" dirty="0"/>
                    </a:p>
                  </a:txBody>
                  <a:tcPr>
                    <a:solidFill>
                      <a:schemeClr val="bg1">
                        <a:lumMod val="85000"/>
                      </a:schemeClr>
                    </a:solidFill>
                  </a:tcPr>
                </a:tc>
                <a:extLst>
                  <a:ext uri="{0D108BD9-81ED-4DB2-BD59-A6C34878D82A}">
                    <a16:rowId xmlns:a16="http://schemas.microsoft.com/office/drawing/2014/main" val="10003"/>
                  </a:ext>
                </a:extLst>
              </a:tr>
              <a:tr h="442073">
                <a:tc>
                  <a:txBody>
                    <a:bodyPr/>
                    <a:lstStyle/>
                    <a:p>
                      <a:endParaRPr lang="en-US" dirty="0"/>
                    </a:p>
                  </a:txBody>
                  <a:tcPr>
                    <a:solidFill>
                      <a:schemeClr val="bg1">
                        <a:lumMod val="95000"/>
                      </a:schemeClr>
                    </a:solidFill>
                  </a:tcPr>
                </a:tc>
                <a:tc>
                  <a:txBody>
                    <a:bodyPr/>
                    <a:lstStyle/>
                    <a:p>
                      <a:endParaRPr lang="en-US"/>
                    </a:p>
                  </a:txBody>
                  <a:tcPr>
                    <a:solidFill>
                      <a:schemeClr val="bg1">
                        <a:lumMod val="95000"/>
                      </a:schemeClr>
                    </a:solidFill>
                  </a:tcPr>
                </a:tc>
                <a:tc>
                  <a:txBody>
                    <a:bodyPr/>
                    <a:lstStyle/>
                    <a:p>
                      <a:endParaRPr lang="en-US" dirty="0"/>
                    </a:p>
                  </a:txBody>
                  <a:tcPr>
                    <a:solidFill>
                      <a:schemeClr val="bg1">
                        <a:lumMod val="95000"/>
                      </a:schemeClr>
                    </a:solidFill>
                  </a:tcPr>
                </a:tc>
                <a:extLst>
                  <a:ext uri="{0D108BD9-81ED-4DB2-BD59-A6C34878D82A}">
                    <a16:rowId xmlns:a16="http://schemas.microsoft.com/office/drawing/2014/main" val="10004"/>
                  </a:ext>
                </a:extLst>
              </a:tr>
            </a:tbl>
          </a:graphicData>
        </a:graphic>
      </p:graphicFrame>
      <p:sp>
        <p:nvSpPr>
          <p:cNvPr id="3" name="Slide Number Placeholder 2"/>
          <p:cNvSpPr>
            <a:spLocks noGrp="1"/>
          </p:cNvSpPr>
          <p:nvPr>
            <p:ph type="sldNum" sz="quarter" idx="12"/>
          </p:nvPr>
        </p:nvSpPr>
        <p:spPr/>
        <p:txBody>
          <a:bodyPr/>
          <a:lstStyle/>
          <a:p>
            <a:fld id="{AA291B03-E148-470F-B072-028D807E760C}" type="slidenum">
              <a:rPr lang="en-US" sz="1200" smtClean="0"/>
              <a:t>12</a:t>
            </a:fld>
            <a:endParaRPr lang="en-US" sz="1200"/>
          </a:p>
        </p:txBody>
      </p:sp>
    </p:spTree>
    <p:extLst>
      <p:ext uri="{BB962C8B-B14F-4D97-AF65-F5344CB8AC3E}">
        <p14:creationId xmlns:p14="http://schemas.microsoft.com/office/powerpoint/2010/main" val="38672657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1752"/>
            <a:ext cx="10972800" cy="407549"/>
          </a:xfrm>
        </p:spPr>
        <p:txBody>
          <a:bodyPr>
            <a:normAutofit/>
          </a:bodyPr>
          <a:lstStyle/>
          <a:p>
            <a:pPr algn="l"/>
            <a:r>
              <a:rPr lang="en-US" sz="2000" b="1" dirty="0">
                <a:solidFill>
                  <a:srgbClr val="119AC2"/>
                </a:solidFill>
              </a:rPr>
              <a:t>Natural Gas Market A </a:t>
            </a:r>
            <a:r>
              <a:rPr lang="en-US" sz="2000" b="1" i="1" dirty="0">
                <a:solidFill>
                  <a:srgbClr val="119AC2"/>
                </a:solidFill>
              </a:rPr>
              <a:t>(maximum 1 slide)</a:t>
            </a:r>
            <a:endParaRPr lang="en-US" sz="2000" b="1" dirty="0">
              <a:solidFill>
                <a:srgbClr val="119AC2"/>
              </a:solidFill>
            </a:endParaRPr>
          </a:p>
        </p:txBody>
      </p:sp>
      <p:sp>
        <p:nvSpPr>
          <p:cNvPr id="12" name="Content Placeholder 2"/>
          <p:cNvSpPr txBox="1">
            <a:spLocks/>
          </p:cNvSpPr>
          <p:nvPr/>
        </p:nvSpPr>
        <p:spPr>
          <a:xfrm>
            <a:off x="838200" y="838201"/>
            <a:ext cx="10515600" cy="522393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1600" dirty="0">
              <a:solidFill>
                <a:schemeClr val="bg2">
                  <a:lumMod val="50000"/>
                </a:schemeClr>
              </a:solidFill>
              <a:latin typeface="Arial" panose="020B0604020202020204" pitchFamily="34" charset="0"/>
              <a:cs typeface="Arial" panose="020B0604020202020204" pitchFamily="34" charset="0"/>
            </a:endParaRPr>
          </a:p>
          <a:p>
            <a:r>
              <a:rPr lang="en-US" sz="1600" dirty="0">
                <a:solidFill>
                  <a:schemeClr val="bg2">
                    <a:lumMod val="50000"/>
                  </a:schemeClr>
                </a:solidFill>
                <a:latin typeface="Arial" panose="020B0604020202020204" pitchFamily="34" charset="0"/>
                <a:cs typeface="Arial" panose="020B0604020202020204" pitchFamily="34" charset="0"/>
              </a:rPr>
              <a:t>Quantify the Canadian and global market opportunity for the technology.</a:t>
            </a:r>
          </a:p>
          <a:p>
            <a:pPr lvl="1"/>
            <a:r>
              <a:rPr lang="en-US" sz="1600" dirty="0">
                <a:solidFill>
                  <a:schemeClr val="bg2">
                    <a:lumMod val="50000"/>
                  </a:schemeClr>
                </a:solidFill>
                <a:latin typeface="Arial" panose="020B0604020202020204" pitchFamily="34" charset="0"/>
                <a:cs typeface="Arial" panose="020B0604020202020204" pitchFamily="34" charset="0"/>
              </a:rPr>
              <a:t>X </a:t>
            </a:r>
            <a:r>
              <a:rPr lang="en-US" sz="1400" i="1" dirty="0">
                <a:solidFill>
                  <a:srgbClr val="C00000"/>
                </a:solidFill>
                <a:latin typeface="Arial" panose="020B0604020202020204" pitchFamily="34" charset="0"/>
                <a:cs typeface="Arial" panose="020B0604020202020204" pitchFamily="34" charset="0"/>
              </a:rPr>
              <a:t>(maximum of 600 characters, including spaces, 16pt font)</a:t>
            </a:r>
            <a:endParaRPr lang="en-US" sz="1400" dirty="0">
              <a:solidFill>
                <a:srgbClr val="C00000"/>
              </a:solidFill>
              <a:latin typeface="Arial" panose="020B0604020202020204" pitchFamily="34" charset="0"/>
              <a:cs typeface="Arial" panose="020B0604020202020204" pitchFamily="34" charset="0"/>
            </a:endParaRPr>
          </a:p>
          <a:p>
            <a:pPr lvl="1"/>
            <a:endParaRPr lang="en-US" sz="1600" dirty="0">
              <a:solidFill>
                <a:schemeClr val="bg2">
                  <a:lumMod val="50000"/>
                </a:schemeClr>
              </a:solidFill>
              <a:latin typeface="Gotham"/>
              <a:cs typeface="Arial" panose="020B0604020202020204" pitchFamily="34" charset="0"/>
            </a:endParaRPr>
          </a:p>
          <a:p>
            <a:r>
              <a:rPr lang="fr-CA" altLang="en-US" sz="1600" dirty="0">
                <a:solidFill>
                  <a:schemeClr val="bg2">
                    <a:lumMod val="50000"/>
                  </a:schemeClr>
                </a:solidFill>
                <a:latin typeface="Arial" panose="020B0604020202020204" pitchFamily="34" charset="0"/>
                <a:cs typeface="Arial" panose="020B0604020202020204" pitchFamily="34" charset="0"/>
              </a:rPr>
              <a:t>Quantify the </a:t>
            </a:r>
            <a:r>
              <a:rPr lang="fr-CA" altLang="en-US" sz="1600" dirty="0" err="1">
                <a:solidFill>
                  <a:schemeClr val="bg2">
                    <a:lumMod val="50000"/>
                  </a:schemeClr>
                </a:solidFill>
                <a:latin typeface="Arial" panose="020B0604020202020204" pitchFamily="34" charset="0"/>
                <a:cs typeface="Arial" panose="020B0604020202020204" pitchFamily="34" charset="0"/>
              </a:rPr>
              <a:t>potential</a:t>
            </a:r>
            <a:r>
              <a:rPr lang="fr-CA" altLang="en-US" sz="1600" dirty="0">
                <a:solidFill>
                  <a:schemeClr val="bg2">
                    <a:lumMod val="50000"/>
                  </a:schemeClr>
                </a:solidFill>
                <a:latin typeface="Arial" panose="020B0604020202020204" pitchFamily="34" charset="0"/>
                <a:cs typeface="Arial" panose="020B0604020202020204" pitchFamily="34" charset="0"/>
              </a:rPr>
              <a:t> </a:t>
            </a:r>
            <a:r>
              <a:rPr lang="fr-CA" altLang="en-US" sz="1600" dirty="0" err="1">
                <a:solidFill>
                  <a:schemeClr val="bg2">
                    <a:lumMod val="50000"/>
                  </a:schemeClr>
                </a:solidFill>
                <a:latin typeface="Arial" panose="020B0604020202020204" pitchFamily="34" charset="0"/>
                <a:cs typeface="Arial" panose="020B0604020202020204" pitchFamily="34" charset="0"/>
              </a:rPr>
              <a:t>market</a:t>
            </a:r>
            <a:r>
              <a:rPr lang="fr-CA" altLang="en-US" sz="1600" dirty="0">
                <a:solidFill>
                  <a:schemeClr val="bg2">
                    <a:lumMod val="50000"/>
                  </a:schemeClr>
                </a:solidFill>
                <a:latin typeface="Arial" panose="020B0604020202020204" pitchFamily="34" charset="0"/>
                <a:cs typeface="Arial" panose="020B0604020202020204" pitchFamily="34" charset="0"/>
              </a:rPr>
              <a:t> </a:t>
            </a:r>
            <a:r>
              <a:rPr lang="fr-CA" altLang="en-US" sz="1600" dirty="0" err="1">
                <a:solidFill>
                  <a:schemeClr val="bg2">
                    <a:lumMod val="50000"/>
                  </a:schemeClr>
                </a:solidFill>
                <a:latin typeface="Arial" panose="020B0604020202020204" pitchFamily="34" charset="0"/>
                <a:cs typeface="Arial" panose="020B0604020202020204" pitchFamily="34" charset="0"/>
              </a:rPr>
              <a:t>share</a:t>
            </a:r>
            <a:r>
              <a:rPr lang="fr-CA" altLang="en-US" sz="1600" dirty="0">
                <a:solidFill>
                  <a:schemeClr val="bg2">
                    <a:lumMod val="50000"/>
                  </a:schemeClr>
                </a:solidFill>
                <a:latin typeface="Arial" panose="020B0604020202020204" pitchFamily="34" charset="0"/>
                <a:cs typeface="Arial" panose="020B0604020202020204" pitchFamily="34" charset="0"/>
              </a:rPr>
              <a:t> and </a:t>
            </a:r>
            <a:r>
              <a:rPr lang="fr-CA" altLang="en-US" sz="1600" dirty="0" err="1">
                <a:solidFill>
                  <a:schemeClr val="bg2">
                    <a:lumMod val="50000"/>
                  </a:schemeClr>
                </a:solidFill>
                <a:latin typeface="Arial" panose="020B0604020202020204" pitchFamily="34" charset="0"/>
                <a:cs typeface="Arial" panose="020B0604020202020204" pitchFamily="34" charset="0"/>
              </a:rPr>
              <a:t>list</a:t>
            </a:r>
            <a:r>
              <a:rPr lang="fr-CA" altLang="en-US" sz="1600" dirty="0">
                <a:solidFill>
                  <a:schemeClr val="bg2">
                    <a:lumMod val="50000"/>
                  </a:schemeClr>
                </a:solidFill>
                <a:latin typeface="Arial" panose="020B0604020202020204" pitchFamily="34" charset="0"/>
                <a:cs typeface="Arial" panose="020B0604020202020204" pitchFamily="34" charset="0"/>
              </a:rPr>
              <a:t> </a:t>
            </a:r>
            <a:r>
              <a:rPr lang="fr-CA" altLang="en-US" sz="1600" dirty="0" err="1">
                <a:solidFill>
                  <a:schemeClr val="bg2">
                    <a:lumMod val="50000"/>
                  </a:schemeClr>
                </a:solidFill>
                <a:latin typeface="Arial" panose="020B0604020202020204" pitchFamily="34" charset="0"/>
                <a:cs typeface="Arial" panose="020B0604020202020204" pitchFamily="34" charset="0"/>
              </a:rPr>
              <a:t>assumptions</a:t>
            </a:r>
            <a:r>
              <a:rPr lang="fr-CA" altLang="en-US" sz="1600" dirty="0">
                <a:solidFill>
                  <a:schemeClr val="bg2">
                    <a:lumMod val="50000"/>
                  </a:schemeClr>
                </a:solidFill>
                <a:latin typeface="Arial" panose="020B0604020202020204" pitchFamily="34" charset="0"/>
                <a:cs typeface="Arial" panose="020B0604020202020204" pitchFamily="34" charset="0"/>
              </a:rPr>
              <a:t> to support </a:t>
            </a:r>
            <a:r>
              <a:rPr lang="fr-CA" altLang="en-US" sz="1600" dirty="0" err="1">
                <a:solidFill>
                  <a:schemeClr val="bg2">
                    <a:lumMod val="50000"/>
                  </a:schemeClr>
                </a:solidFill>
                <a:latin typeface="Arial" panose="020B0604020202020204" pitchFamily="34" charset="0"/>
                <a:cs typeface="Arial" panose="020B0604020202020204" pitchFamily="34" charset="0"/>
              </a:rPr>
              <a:t>that</a:t>
            </a:r>
            <a:r>
              <a:rPr lang="fr-CA" altLang="en-US" sz="1600" dirty="0">
                <a:solidFill>
                  <a:schemeClr val="bg2">
                    <a:lumMod val="50000"/>
                  </a:schemeClr>
                </a:solidFill>
                <a:latin typeface="Arial" panose="020B0604020202020204" pitchFamily="34" charset="0"/>
                <a:cs typeface="Arial" panose="020B0604020202020204" pitchFamily="34" charset="0"/>
              </a:rPr>
              <a:t> </a:t>
            </a:r>
            <a:r>
              <a:rPr lang="fr-CA" altLang="en-US" sz="1600" dirty="0" err="1">
                <a:solidFill>
                  <a:schemeClr val="bg2">
                    <a:lumMod val="50000"/>
                  </a:schemeClr>
                </a:solidFill>
                <a:latin typeface="Arial" panose="020B0604020202020204" pitchFamily="34" charset="0"/>
                <a:cs typeface="Arial" panose="020B0604020202020204" pitchFamily="34" charset="0"/>
              </a:rPr>
              <a:t>estimate</a:t>
            </a:r>
            <a:r>
              <a:rPr lang="fr-CA" altLang="en-US" sz="1600" dirty="0">
                <a:solidFill>
                  <a:schemeClr val="bg2">
                    <a:lumMod val="50000"/>
                  </a:schemeClr>
                </a:solidFill>
                <a:latin typeface="Arial" panose="020B0604020202020204" pitchFamily="34" charset="0"/>
                <a:cs typeface="Arial" panose="020B0604020202020204" pitchFamily="34" charset="0"/>
              </a:rPr>
              <a:t>.</a:t>
            </a:r>
          </a:p>
          <a:p>
            <a:pPr lvl="1"/>
            <a:r>
              <a:rPr lang="fr-CA" altLang="en-US" sz="1600" dirty="0">
                <a:solidFill>
                  <a:schemeClr val="bg2">
                    <a:lumMod val="50000"/>
                  </a:schemeClr>
                </a:solidFill>
                <a:latin typeface="Arial" panose="020B0604020202020204" pitchFamily="34" charset="0"/>
                <a:cs typeface="Arial" panose="020B0604020202020204" pitchFamily="34" charset="0"/>
              </a:rPr>
              <a:t>X </a:t>
            </a:r>
            <a:r>
              <a:rPr lang="en-US" sz="1400" i="1" dirty="0">
                <a:solidFill>
                  <a:srgbClr val="C00000"/>
                </a:solidFill>
                <a:latin typeface="Arial" panose="020B0604020202020204" pitchFamily="34" charset="0"/>
                <a:cs typeface="Arial" panose="020B0604020202020204" pitchFamily="34" charset="0"/>
              </a:rPr>
              <a:t>(maximum of 600 characters, including spaces, 16pt font)</a:t>
            </a:r>
            <a:endParaRPr lang="fr-CA" altLang="en-US" sz="1400" i="1" dirty="0">
              <a:solidFill>
                <a:srgbClr val="C00000"/>
              </a:solidFill>
              <a:latin typeface="Arial" panose="020B0604020202020204" pitchFamily="34" charset="0"/>
              <a:cs typeface="Arial" panose="020B0604020202020204" pitchFamily="34" charset="0"/>
            </a:endParaRPr>
          </a:p>
          <a:p>
            <a:endParaRPr lang="fr-CA" altLang="en-US" sz="2000" kern="0" dirty="0">
              <a:solidFill>
                <a:srgbClr val="007F3E"/>
              </a:solidFill>
              <a:ea typeface="Verdana" panose="020B0604030504040204" pitchFamily="34" charset="0"/>
              <a:cs typeface="Verdana" panose="020B0604030504040204" pitchFamily="34" charset="0"/>
            </a:endParaRPr>
          </a:p>
        </p:txBody>
      </p:sp>
      <p:sp>
        <p:nvSpPr>
          <p:cNvPr id="3" name="Slide Number Placeholder 2"/>
          <p:cNvSpPr>
            <a:spLocks noGrp="1"/>
          </p:cNvSpPr>
          <p:nvPr>
            <p:ph type="sldNum" sz="quarter" idx="12"/>
          </p:nvPr>
        </p:nvSpPr>
        <p:spPr/>
        <p:txBody>
          <a:bodyPr/>
          <a:lstStyle/>
          <a:p>
            <a:fld id="{AA291B03-E148-470F-B072-028D807E760C}" type="slidenum">
              <a:rPr lang="en-US" sz="1200" smtClean="0"/>
              <a:t>13</a:t>
            </a:fld>
            <a:endParaRPr lang="en-US" sz="1200"/>
          </a:p>
        </p:txBody>
      </p:sp>
    </p:spTree>
    <p:extLst>
      <p:ext uri="{BB962C8B-B14F-4D97-AF65-F5344CB8AC3E}">
        <p14:creationId xmlns:p14="http://schemas.microsoft.com/office/powerpoint/2010/main" val="6076718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1752"/>
            <a:ext cx="10972800" cy="407549"/>
          </a:xfrm>
        </p:spPr>
        <p:txBody>
          <a:bodyPr>
            <a:normAutofit/>
          </a:bodyPr>
          <a:lstStyle/>
          <a:p>
            <a:pPr algn="l"/>
            <a:r>
              <a:rPr lang="en-US" sz="2000" b="1" dirty="0">
                <a:solidFill>
                  <a:srgbClr val="119AC2"/>
                </a:solidFill>
              </a:rPr>
              <a:t>Natural Gas Market B </a:t>
            </a:r>
            <a:r>
              <a:rPr lang="en-US" sz="2000" b="1" i="1" dirty="0">
                <a:solidFill>
                  <a:srgbClr val="119AC2"/>
                </a:solidFill>
              </a:rPr>
              <a:t>(maximum 1 slide)</a:t>
            </a:r>
            <a:endParaRPr lang="en-US" sz="2000" b="1" dirty="0">
              <a:solidFill>
                <a:srgbClr val="119AC2"/>
              </a:solidFill>
            </a:endParaRPr>
          </a:p>
        </p:txBody>
      </p:sp>
      <p:sp>
        <p:nvSpPr>
          <p:cNvPr id="12" name="Content Placeholder 2"/>
          <p:cNvSpPr txBox="1">
            <a:spLocks/>
          </p:cNvSpPr>
          <p:nvPr/>
        </p:nvSpPr>
        <p:spPr>
          <a:xfrm>
            <a:off x="838200" y="838201"/>
            <a:ext cx="10515600" cy="522393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2000" dirty="0">
              <a:solidFill>
                <a:schemeClr val="bg2">
                  <a:lumMod val="50000"/>
                </a:schemeClr>
              </a:solidFill>
              <a:latin typeface="Arial" panose="020B0604020202020204" pitchFamily="34" charset="0"/>
              <a:cs typeface="Arial" panose="020B0604020202020204" pitchFamily="34" charset="0"/>
            </a:endParaRPr>
          </a:p>
          <a:p>
            <a:r>
              <a:rPr lang="en-US" sz="1600" dirty="0">
                <a:solidFill>
                  <a:schemeClr val="bg2">
                    <a:lumMod val="50000"/>
                  </a:schemeClr>
                </a:solidFill>
                <a:latin typeface="Arial" panose="020B0604020202020204" pitchFamily="34" charset="0"/>
                <a:cs typeface="Arial" panose="020B0604020202020204" pitchFamily="34" charset="0"/>
              </a:rPr>
              <a:t>What is your anticipated business model/path to market?</a:t>
            </a:r>
          </a:p>
          <a:p>
            <a:pPr lvl="1"/>
            <a:r>
              <a:rPr lang="en-US" sz="1600" dirty="0">
                <a:solidFill>
                  <a:schemeClr val="bg2">
                    <a:lumMod val="50000"/>
                  </a:schemeClr>
                </a:solidFill>
                <a:latin typeface="Arial" panose="020B0604020202020204" pitchFamily="34" charset="0"/>
                <a:cs typeface="Arial" panose="020B0604020202020204" pitchFamily="34" charset="0"/>
              </a:rPr>
              <a:t>X</a:t>
            </a:r>
          </a:p>
          <a:p>
            <a:r>
              <a:rPr lang="en-US" sz="1600" dirty="0">
                <a:solidFill>
                  <a:schemeClr val="bg2">
                    <a:lumMod val="50000"/>
                  </a:schemeClr>
                </a:solidFill>
                <a:latin typeface="Arial" panose="020B0604020202020204" pitchFamily="34" charset="0"/>
                <a:cs typeface="Arial" panose="020B0604020202020204" pitchFamily="34" charset="0"/>
              </a:rPr>
              <a:t>Where is your initial target market?</a:t>
            </a:r>
          </a:p>
          <a:p>
            <a:pPr lvl="1"/>
            <a:r>
              <a:rPr lang="en-US" sz="1600" dirty="0">
                <a:solidFill>
                  <a:schemeClr val="bg2">
                    <a:lumMod val="50000"/>
                  </a:schemeClr>
                </a:solidFill>
                <a:latin typeface="Arial" panose="020B0604020202020204" pitchFamily="34" charset="0"/>
                <a:cs typeface="Arial" panose="020B0604020202020204" pitchFamily="34" charset="0"/>
              </a:rPr>
              <a:t>X</a:t>
            </a:r>
          </a:p>
          <a:p>
            <a:r>
              <a:rPr lang="en-US" sz="1600" dirty="0">
                <a:solidFill>
                  <a:schemeClr val="bg2">
                    <a:lumMod val="50000"/>
                  </a:schemeClr>
                </a:solidFill>
                <a:latin typeface="Arial" panose="020B0604020202020204" pitchFamily="34" charset="0"/>
                <a:cs typeface="Arial" panose="020B0604020202020204" pitchFamily="34" charset="0"/>
              </a:rPr>
              <a:t>What partnerships do you have or foresee to accelerate market roll-out?</a:t>
            </a:r>
          </a:p>
          <a:p>
            <a:pPr lvl="1"/>
            <a:r>
              <a:rPr lang="en-US" sz="1600" dirty="0">
                <a:solidFill>
                  <a:schemeClr val="bg2">
                    <a:lumMod val="50000"/>
                  </a:schemeClr>
                </a:solidFill>
                <a:latin typeface="Arial" panose="020B0604020202020204" pitchFamily="34" charset="0"/>
                <a:cs typeface="Arial" panose="020B0604020202020204" pitchFamily="34" charset="0"/>
              </a:rPr>
              <a:t>X </a:t>
            </a:r>
          </a:p>
          <a:p>
            <a:endParaRPr lang="fr-CA" altLang="en-US" sz="2000" kern="0" dirty="0">
              <a:solidFill>
                <a:srgbClr val="007F3E"/>
              </a:solidFill>
              <a:ea typeface="Verdana" panose="020B0604030504040204" pitchFamily="34" charset="0"/>
              <a:cs typeface="Verdana" panose="020B0604030504040204" pitchFamily="34" charset="0"/>
            </a:endParaRPr>
          </a:p>
        </p:txBody>
      </p:sp>
      <p:sp>
        <p:nvSpPr>
          <p:cNvPr id="3" name="Slide Number Placeholder 2"/>
          <p:cNvSpPr>
            <a:spLocks noGrp="1"/>
          </p:cNvSpPr>
          <p:nvPr>
            <p:ph type="sldNum" sz="quarter" idx="12"/>
          </p:nvPr>
        </p:nvSpPr>
        <p:spPr/>
        <p:txBody>
          <a:bodyPr/>
          <a:lstStyle/>
          <a:p>
            <a:fld id="{AA291B03-E148-470F-B072-028D807E760C}" type="slidenum">
              <a:rPr lang="en-US" sz="1200" smtClean="0"/>
              <a:t>14</a:t>
            </a:fld>
            <a:endParaRPr lang="en-US" sz="1200" dirty="0"/>
          </a:p>
        </p:txBody>
      </p:sp>
      <p:sp>
        <p:nvSpPr>
          <p:cNvPr id="5" name="Rectangle 4"/>
          <p:cNvSpPr/>
          <p:nvPr/>
        </p:nvSpPr>
        <p:spPr>
          <a:xfrm>
            <a:off x="838200" y="5717431"/>
            <a:ext cx="10123918" cy="307777"/>
          </a:xfrm>
          <a:prstGeom prst="rect">
            <a:avLst/>
          </a:prstGeom>
        </p:spPr>
        <p:txBody>
          <a:bodyPr wrap="square">
            <a:spAutoFit/>
          </a:bodyPr>
          <a:lstStyle/>
          <a:p>
            <a:r>
              <a:rPr lang="en-US" sz="1400" i="1" dirty="0">
                <a:solidFill>
                  <a:srgbClr val="C00000"/>
                </a:solidFill>
                <a:latin typeface="Gotham"/>
                <a:cs typeface="Arial" panose="020B0604020202020204" pitchFamily="34" charset="0"/>
              </a:rPr>
              <a:t>*</a:t>
            </a:r>
            <a:r>
              <a:rPr lang="en-US" sz="1400" i="1" dirty="0">
                <a:solidFill>
                  <a:srgbClr val="C00000"/>
                </a:solidFill>
                <a:latin typeface="Arial" panose="020B0604020202020204" pitchFamily="34" charset="0"/>
                <a:cs typeface="Arial" panose="020B0604020202020204" pitchFamily="34" charset="0"/>
              </a:rPr>
              <a:t>Maximum of 600 characters, including spaces, 16pt font, per item.</a:t>
            </a:r>
            <a:endParaRPr lang="en-US" sz="1400" dirty="0">
              <a:solidFill>
                <a:srgbClr val="C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262081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1751"/>
            <a:ext cx="10972800" cy="511819"/>
          </a:xfrm>
        </p:spPr>
        <p:txBody>
          <a:bodyPr>
            <a:normAutofit/>
          </a:bodyPr>
          <a:lstStyle/>
          <a:p>
            <a:pPr algn="l"/>
            <a:r>
              <a:rPr lang="en-US" sz="2000" b="1" dirty="0">
                <a:solidFill>
                  <a:srgbClr val="119AC2"/>
                </a:solidFill>
              </a:rPr>
              <a:t>Natural Gas Market C </a:t>
            </a:r>
            <a:r>
              <a:rPr lang="en-US" sz="2000" b="1" i="1" dirty="0">
                <a:solidFill>
                  <a:srgbClr val="119AC2"/>
                </a:solidFill>
              </a:rPr>
              <a:t>(maximum 1 slide)</a:t>
            </a:r>
            <a:endParaRPr lang="en-US" sz="2000" b="1" dirty="0">
              <a:solidFill>
                <a:srgbClr val="119AC2"/>
              </a:solidFill>
            </a:endParaRPr>
          </a:p>
        </p:txBody>
      </p:sp>
      <p:sp>
        <p:nvSpPr>
          <p:cNvPr id="12" name="Content Placeholder 2"/>
          <p:cNvSpPr txBox="1">
            <a:spLocks/>
          </p:cNvSpPr>
          <p:nvPr/>
        </p:nvSpPr>
        <p:spPr>
          <a:xfrm>
            <a:off x="838200" y="838201"/>
            <a:ext cx="10515600" cy="522393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1600" dirty="0">
              <a:solidFill>
                <a:schemeClr val="bg2">
                  <a:lumMod val="50000"/>
                </a:schemeClr>
              </a:solidFill>
              <a:latin typeface="Arial" panose="020B0604020202020204" pitchFamily="34" charset="0"/>
              <a:cs typeface="Arial" panose="020B0604020202020204" pitchFamily="34" charset="0"/>
            </a:endParaRPr>
          </a:p>
          <a:p>
            <a:r>
              <a:rPr lang="en-US" sz="1600" dirty="0">
                <a:solidFill>
                  <a:schemeClr val="bg2">
                    <a:lumMod val="50000"/>
                  </a:schemeClr>
                </a:solidFill>
                <a:latin typeface="Arial" panose="020B0604020202020204" pitchFamily="34" charset="0"/>
                <a:cs typeface="Arial" panose="020B0604020202020204" pitchFamily="34" charset="0"/>
              </a:rPr>
              <a:t>Who do you see as the end-user/customer for you technology solution?</a:t>
            </a:r>
          </a:p>
          <a:p>
            <a:r>
              <a:rPr lang="en-US" sz="1600" dirty="0">
                <a:solidFill>
                  <a:schemeClr val="bg2">
                    <a:lumMod val="50000"/>
                  </a:schemeClr>
                </a:solidFill>
                <a:latin typeface="Arial" panose="020B0604020202020204" pitchFamily="34" charset="0"/>
                <a:cs typeface="Arial" panose="020B0604020202020204" pitchFamily="34" charset="0"/>
              </a:rPr>
              <a:t>What are the end-user and/or public benefits of your technology solution (see below for examples)?</a:t>
            </a:r>
          </a:p>
          <a:p>
            <a:pPr lvl="1"/>
            <a:r>
              <a:rPr lang="en-US" sz="1600" dirty="0">
                <a:solidFill>
                  <a:schemeClr val="bg2">
                    <a:lumMod val="50000"/>
                  </a:schemeClr>
                </a:solidFill>
                <a:latin typeface="Arial" panose="020B0604020202020204" pitchFamily="34" charset="0"/>
                <a:cs typeface="Arial" panose="020B0604020202020204" pitchFamily="34" charset="0"/>
              </a:rPr>
              <a:t>Increased efficiency</a:t>
            </a:r>
          </a:p>
          <a:p>
            <a:pPr lvl="1"/>
            <a:r>
              <a:rPr lang="en-US" sz="1600" dirty="0">
                <a:solidFill>
                  <a:schemeClr val="bg2">
                    <a:lumMod val="50000"/>
                  </a:schemeClr>
                </a:solidFill>
                <a:latin typeface="Arial" panose="020B0604020202020204" pitchFamily="34" charset="0"/>
                <a:cs typeface="Arial" panose="020B0604020202020204" pitchFamily="34" charset="0"/>
              </a:rPr>
              <a:t>Reduced equipment first cost</a:t>
            </a:r>
          </a:p>
          <a:p>
            <a:pPr lvl="1"/>
            <a:r>
              <a:rPr lang="en-US" sz="1600" dirty="0">
                <a:solidFill>
                  <a:schemeClr val="bg2">
                    <a:lumMod val="50000"/>
                  </a:schemeClr>
                </a:solidFill>
                <a:latin typeface="Arial" panose="020B0604020202020204" pitchFamily="34" charset="0"/>
                <a:cs typeface="Arial" panose="020B0604020202020204" pitchFamily="34" charset="0"/>
              </a:rPr>
              <a:t>New high-efficiency, low emission to aid economic development</a:t>
            </a:r>
          </a:p>
          <a:p>
            <a:pPr lvl="1"/>
            <a:r>
              <a:rPr lang="en-US" sz="1600" dirty="0">
                <a:solidFill>
                  <a:schemeClr val="bg2">
                    <a:lumMod val="50000"/>
                  </a:schemeClr>
                </a:solidFill>
                <a:latin typeface="Arial" panose="020B0604020202020204" pitchFamily="34" charset="0"/>
                <a:cs typeface="Arial" panose="020B0604020202020204" pitchFamily="34" charset="0"/>
              </a:rPr>
              <a:t>Enhanced safety</a:t>
            </a:r>
          </a:p>
          <a:p>
            <a:pPr lvl="1"/>
            <a:r>
              <a:rPr lang="en-US" sz="1600" dirty="0">
                <a:solidFill>
                  <a:schemeClr val="bg2">
                    <a:lumMod val="50000"/>
                  </a:schemeClr>
                </a:solidFill>
                <a:latin typeface="Arial" panose="020B0604020202020204" pitchFamily="34" charset="0"/>
                <a:cs typeface="Arial" panose="020B0604020202020204" pitchFamily="34" charset="0"/>
              </a:rPr>
              <a:t>Enhanced system integrity</a:t>
            </a:r>
          </a:p>
          <a:p>
            <a:pPr lvl="1"/>
            <a:r>
              <a:rPr lang="en-US" sz="1600" dirty="0">
                <a:solidFill>
                  <a:schemeClr val="bg2">
                    <a:lumMod val="50000"/>
                  </a:schemeClr>
                </a:solidFill>
                <a:latin typeface="Arial" panose="020B0604020202020204" pitchFamily="34" charset="0"/>
                <a:cs typeface="Arial" panose="020B0604020202020204" pitchFamily="34" charset="0"/>
              </a:rPr>
              <a:t>Reduced environmental impacts - emissions (CO</a:t>
            </a:r>
            <a:r>
              <a:rPr lang="en-US" sz="1600" baseline="-25000" dirty="0">
                <a:solidFill>
                  <a:schemeClr val="bg2">
                    <a:lumMod val="50000"/>
                  </a:schemeClr>
                </a:solidFill>
                <a:latin typeface="Arial" panose="020B0604020202020204" pitchFamily="34" charset="0"/>
                <a:cs typeface="Arial" panose="020B0604020202020204" pitchFamily="34" charset="0"/>
              </a:rPr>
              <a:t>2</a:t>
            </a:r>
            <a:r>
              <a:rPr lang="en-US" sz="1600" dirty="0">
                <a:solidFill>
                  <a:schemeClr val="bg2">
                    <a:lumMod val="50000"/>
                  </a:schemeClr>
                </a:solidFill>
                <a:latin typeface="Arial" panose="020B0604020202020204" pitchFamily="34" charset="0"/>
                <a:cs typeface="Arial" panose="020B0604020202020204" pitchFamily="34" charset="0"/>
              </a:rPr>
              <a:t>, CH</a:t>
            </a:r>
            <a:r>
              <a:rPr lang="en-US" sz="1600" baseline="-25000" dirty="0">
                <a:solidFill>
                  <a:schemeClr val="bg2">
                    <a:lumMod val="50000"/>
                  </a:schemeClr>
                </a:solidFill>
                <a:latin typeface="Arial" panose="020B0604020202020204" pitchFamily="34" charset="0"/>
                <a:cs typeface="Arial" panose="020B0604020202020204" pitchFamily="34" charset="0"/>
              </a:rPr>
              <a:t>4</a:t>
            </a:r>
            <a:r>
              <a:rPr lang="en-US" sz="1600" dirty="0">
                <a:solidFill>
                  <a:schemeClr val="bg2">
                    <a:lumMod val="50000"/>
                  </a:schemeClr>
                </a:solidFill>
                <a:latin typeface="Arial" panose="020B0604020202020204" pitchFamily="34" charset="0"/>
                <a:cs typeface="Arial" panose="020B0604020202020204" pitchFamily="34" charset="0"/>
              </a:rPr>
              <a:t>, NO</a:t>
            </a:r>
            <a:r>
              <a:rPr lang="en-US" sz="1600" baseline="-25000" dirty="0">
                <a:solidFill>
                  <a:schemeClr val="bg2">
                    <a:lumMod val="50000"/>
                  </a:schemeClr>
                </a:solidFill>
                <a:latin typeface="Arial" panose="020B0604020202020204" pitchFamily="34" charset="0"/>
                <a:cs typeface="Arial" panose="020B0604020202020204" pitchFamily="34" charset="0"/>
              </a:rPr>
              <a:t>x</a:t>
            </a:r>
            <a:r>
              <a:rPr lang="en-US" sz="1600" dirty="0">
                <a:solidFill>
                  <a:schemeClr val="bg2">
                    <a:lumMod val="50000"/>
                  </a:schemeClr>
                </a:solidFill>
                <a:latin typeface="Arial" panose="020B0604020202020204" pitchFamily="34" charset="0"/>
                <a:cs typeface="Arial" panose="020B0604020202020204" pitchFamily="34" charset="0"/>
              </a:rPr>
              <a:t>), water, soil</a:t>
            </a:r>
          </a:p>
          <a:p>
            <a:pPr lvl="1"/>
            <a:r>
              <a:rPr lang="en-US" sz="1600" dirty="0">
                <a:solidFill>
                  <a:schemeClr val="bg2">
                    <a:lumMod val="50000"/>
                  </a:schemeClr>
                </a:solidFill>
                <a:latin typeface="Arial" panose="020B0604020202020204" pitchFamily="34" charset="0"/>
                <a:cs typeface="Arial" panose="020B0604020202020204" pitchFamily="34" charset="0"/>
              </a:rPr>
              <a:t>Reduced O&amp;M costs</a:t>
            </a:r>
          </a:p>
          <a:p>
            <a:r>
              <a:rPr lang="en-US" sz="1600" dirty="0">
                <a:solidFill>
                  <a:schemeClr val="bg2">
                    <a:lumMod val="50000"/>
                  </a:schemeClr>
                </a:solidFill>
                <a:latin typeface="Arial" panose="020B0604020202020204" pitchFamily="34" charset="0"/>
                <a:cs typeface="Arial" panose="020B0604020202020204" pitchFamily="34" charset="0"/>
              </a:rPr>
              <a:t>What are the key customer benefits related to the use of your technology, i.e., what is the value proposition for the customer?</a:t>
            </a:r>
          </a:p>
          <a:p>
            <a:r>
              <a:rPr lang="en-US" sz="1600" dirty="0">
                <a:solidFill>
                  <a:schemeClr val="bg2">
                    <a:lumMod val="50000"/>
                  </a:schemeClr>
                </a:solidFill>
                <a:latin typeface="Arial" panose="020B0604020202020204" pitchFamily="34" charset="0"/>
                <a:cs typeface="Arial" panose="020B0604020202020204" pitchFamily="34" charset="0"/>
              </a:rPr>
              <a:t>What is the payback period or improvement to return for the customer and why?</a:t>
            </a:r>
          </a:p>
        </p:txBody>
      </p:sp>
      <p:sp>
        <p:nvSpPr>
          <p:cNvPr id="3" name="Slide Number Placeholder 2"/>
          <p:cNvSpPr>
            <a:spLocks noGrp="1"/>
          </p:cNvSpPr>
          <p:nvPr>
            <p:ph type="sldNum" sz="quarter" idx="12"/>
          </p:nvPr>
        </p:nvSpPr>
        <p:spPr/>
        <p:txBody>
          <a:bodyPr/>
          <a:lstStyle/>
          <a:p>
            <a:fld id="{AA291B03-E148-470F-B072-028D807E760C}" type="slidenum">
              <a:rPr lang="en-US" sz="1200" smtClean="0"/>
              <a:t>15</a:t>
            </a:fld>
            <a:endParaRPr lang="en-US" sz="1200"/>
          </a:p>
        </p:txBody>
      </p:sp>
      <p:sp>
        <p:nvSpPr>
          <p:cNvPr id="5" name="Rectangle 4"/>
          <p:cNvSpPr/>
          <p:nvPr/>
        </p:nvSpPr>
        <p:spPr>
          <a:xfrm>
            <a:off x="838200" y="5717431"/>
            <a:ext cx="10123918" cy="307777"/>
          </a:xfrm>
          <a:prstGeom prst="rect">
            <a:avLst/>
          </a:prstGeom>
        </p:spPr>
        <p:txBody>
          <a:bodyPr wrap="square">
            <a:spAutoFit/>
          </a:bodyPr>
          <a:lstStyle/>
          <a:p>
            <a:r>
              <a:rPr lang="en-US" sz="1400" i="1" dirty="0">
                <a:solidFill>
                  <a:srgbClr val="C00000"/>
                </a:solidFill>
                <a:latin typeface="Gotham"/>
                <a:cs typeface="Arial" panose="020B0604020202020204" pitchFamily="34" charset="0"/>
              </a:rPr>
              <a:t>*</a:t>
            </a:r>
            <a:r>
              <a:rPr lang="en-US" sz="1400" i="1" dirty="0">
                <a:solidFill>
                  <a:srgbClr val="C00000"/>
                </a:solidFill>
                <a:latin typeface="Arial" panose="020B0604020202020204" pitchFamily="34" charset="0"/>
                <a:cs typeface="Arial" panose="020B0604020202020204" pitchFamily="34" charset="0"/>
              </a:rPr>
              <a:t>Maximum of 600 characters, including spaces, 16pt font per item.</a:t>
            </a:r>
            <a:endParaRPr lang="en-US" sz="1400" dirty="0">
              <a:solidFill>
                <a:srgbClr val="C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409869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1752"/>
            <a:ext cx="10972800" cy="536448"/>
          </a:xfrm>
        </p:spPr>
        <p:txBody>
          <a:bodyPr>
            <a:normAutofit/>
          </a:bodyPr>
          <a:lstStyle/>
          <a:p>
            <a:pPr algn="l"/>
            <a:r>
              <a:rPr lang="en-US" sz="2000" b="1" dirty="0">
                <a:solidFill>
                  <a:srgbClr val="119AC2"/>
                </a:solidFill>
              </a:rPr>
              <a:t>Natural Gas Market D </a:t>
            </a:r>
            <a:r>
              <a:rPr lang="en-US" sz="2000" b="1" i="1" dirty="0">
                <a:solidFill>
                  <a:srgbClr val="119AC2"/>
                </a:solidFill>
              </a:rPr>
              <a:t>(maximum 1 slide)</a:t>
            </a:r>
            <a:endParaRPr lang="en-US" sz="2000" b="1" dirty="0">
              <a:solidFill>
                <a:srgbClr val="119AC2"/>
              </a:solidFill>
            </a:endParaRPr>
          </a:p>
        </p:txBody>
      </p:sp>
      <p:sp>
        <p:nvSpPr>
          <p:cNvPr id="12" name="Content Placeholder 2"/>
          <p:cNvSpPr txBox="1">
            <a:spLocks/>
          </p:cNvSpPr>
          <p:nvPr/>
        </p:nvSpPr>
        <p:spPr>
          <a:xfrm>
            <a:off x="838200" y="838201"/>
            <a:ext cx="10515600" cy="522393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2000" dirty="0">
              <a:solidFill>
                <a:schemeClr val="bg2">
                  <a:lumMod val="50000"/>
                </a:schemeClr>
              </a:solidFill>
              <a:latin typeface="Arial" panose="020B0604020202020204" pitchFamily="34" charset="0"/>
              <a:cs typeface="Arial" panose="020B0604020202020204" pitchFamily="34" charset="0"/>
            </a:endParaRPr>
          </a:p>
          <a:p>
            <a:r>
              <a:rPr lang="en-US" sz="1600" dirty="0">
                <a:solidFill>
                  <a:schemeClr val="bg2">
                    <a:lumMod val="50000"/>
                  </a:schemeClr>
                </a:solidFill>
                <a:latin typeface="Arial" panose="020B0604020202020204" pitchFamily="34" charset="0"/>
                <a:cs typeface="Arial" panose="020B0604020202020204" pitchFamily="34" charset="0"/>
              </a:rPr>
              <a:t>List direct and indirect competitors and their key performance indicators strengths and weaknesses:</a:t>
            </a:r>
          </a:p>
          <a:p>
            <a:pPr>
              <a:buFont typeface="Wingdings" panose="05000000000000000000" pitchFamily="2" charset="2"/>
              <a:buChar char="v"/>
            </a:pPr>
            <a:endParaRPr lang="en-US" sz="2000" dirty="0">
              <a:solidFill>
                <a:schemeClr val="bg2">
                  <a:lumMod val="50000"/>
                </a:schemeClr>
              </a:solidFill>
              <a:latin typeface="Arial" panose="020B0604020202020204" pitchFamily="34" charset="0"/>
              <a:cs typeface="Arial" panose="020B0604020202020204" pitchFamily="34" charset="0"/>
            </a:endParaRPr>
          </a:p>
          <a:p>
            <a:pPr>
              <a:buFont typeface="Wingdings" panose="05000000000000000000" pitchFamily="2" charset="2"/>
              <a:buChar char="v"/>
            </a:pPr>
            <a:endParaRPr lang="en-US" sz="2000" dirty="0">
              <a:solidFill>
                <a:schemeClr val="bg2">
                  <a:lumMod val="50000"/>
                </a:schemeClr>
              </a:solidFill>
              <a:latin typeface="Arial" panose="020B0604020202020204" pitchFamily="34" charset="0"/>
              <a:cs typeface="Arial" panose="020B0604020202020204" pitchFamily="34" charset="0"/>
            </a:endParaRPr>
          </a:p>
          <a:p>
            <a:pPr marL="0" indent="0">
              <a:buNone/>
            </a:pPr>
            <a:endParaRPr lang="en-US" sz="2000" dirty="0">
              <a:solidFill>
                <a:schemeClr val="bg2">
                  <a:lumMod val="50000"/>
                </a:schemeClr>
              </a:solidFill>
              <a:latin typeface="Arial" panose="020B0604020202020204" pitchFamily="34" charset="0"/>
              <a:cs typeface="Arial" panose="020B0604020202020204" pitchFamily="34" charset="0"/>
            </a:endParaRPr>
          </a:p>
        </p:txBody>
      </p:sp>
      <p:graphicFrame>
        <p:nvGraphicFramePr>
          <p:cNvPr id="4" name="Table 3"/>
          <p:cNvGraphicFramePr>
            <a:graphicFrameLocks noGrp="1"/>
          </p:cNvGraphicFramePr>
          <p:nvPr>
            <p:extLst>
              <p:ext uri="{D42A27DB-BD31-4B8C-83A1-F6EECF244321}">
                <p14:modId xmlns:p14="http://schemas.microsoft.com/office/powerpoint/2010/main" val="4253565645"/>
              </p:ext>
            </p:extLst>
          </p:nvPr>
        </p:nvGraphicFramePr>
        <p:xfrm>
          <a:off x="609599" y="2294465"/>
          <a:ext cx="10972800" cy="2194560"/>
        </p:xfrm>
        <a:graphic>
          <a:graphicData uri="http://schemas.openxmlformats.org/drawingml/2006/table">
            <a:tbl>
              <a:tblPr firstRow="1" bandRow="1">
                <a:tableStyleId>{00A15C55-8517-42AA-B614-E9B94910E393}</a:tableStyleId>
              </a:tblPr>
              <a:tblGrid>
                <a:gridCol w="3657600">
                  <a:extLst>
                    <a:ext uri="{9D8B030D-6E8A-4147-A177-3AD203B41FA5}">
                      <a16:colId xmlns:a16="http://schemas.microsoft.com/office/drawing/2014/main" val="20000"/>
                    </a:ext>
                  </a:extLst>
                </a:gridCol>
                <a:gridCol w="3657600">
                  <a:extLst>
                    <a:ext uri="{9D8B030D-6E8A-4147-A177-3AD203B41FA5}">
                      <a16:colId xmlns:a16="http://schemas.microsoft.com/office/drawing/2014/main" val="20001"/>
                    </a:ext>
                  </a:extLst>
                </a:gridCol>
                <a:gridCol w="3657600">
                  <a:extLst>
                    <a:ext uri="{9D8B030D-6E8A-4147-A177-3AD203B41FA5}">
                      <a16:colId xmlns:a16="http://schemas.microsoft.com/office/drawing/2014/main" val="20002"/>
                    </a:ext>
                  </a:extLst>
                </a:gridCol>
              </a:tblGrid>
              <a:tr h="365760">
                <a:tc>
                  <a:txBody>
                    <a:bodyPr/>
                    <a:lstStyle/>
                    <a:p>
                      <a:pPr algn="ctr"/>
                      <a:r>
                        <a:rPr lang="en-US" sz="1400" dirty="0">
                          <a:latin typeface="Arial" panose="020B0604020202020204" pitchFamily="34" charset="0"/>
                          <a:cs typeface="Arial" panose="020B0604020202020204" pitchFamily="34" charset="0"/>
                        </a:rPr>
                        <a:t>Competitor</a:t>
                      </a:r>
                      <a:r>
                        <a:rPr lang="en-US" sz="1400" baseline="0" dirty="0">
                          <a:latin typeface="Arial" panose="020B0604020202020204" pitchFamily="34" charset="0"/>
                          <a:cs typeface="Arial" panose="020B0604020202020204" pitchFamily="34" charset="0"/>
                        </a:rPr>
                        <a:t> Name</a:t>
                      </a:r>
                      <a:endParaRPr lang="en-US" sz="1400" dirty="0">
                        <a:latin typeface="Arial" panose="020B0604020202020204" pitchFamily="34" charset="0"/>
                        <a:cs typeface="Arial" panose="020B0604020202020204" pitchFamily="34" charset="0"/>
                      </a:endParaRPr>
                    </a:p>
                  </a:txBody>
                  <a:tcPr>
                    <a:solidFill>
                      <a:srgbClr val="119AC2"/>
                    </a:solidFill>
                  </a:tcPr>
                </a:tc>
                <a:tc>
                  <a:txBody>
                    <a:bodyPr/>
                    <a:lstStyle/>
                    <a:p>
                      <a:pPr algn="ctr"/>
                      <a:r>
                        <a:rPr lang="en-US" sz="1400" dirty="0">
                          <a:latin typeface="Arial" panose="020B0604020202020204" pitchFamily="34" charset="0"/>
                          <a:cs typeface="Arial" panose="020B0604020202020204" pitchFamily="34" charset="0"/>
                        </a:rPr>
                        <a:t>Strengths</a:t>
                      </a:r>
                    </a:p>
                  </a:txBody>
                  <a:tcPr>
                    <a:solidFill>
                      <a:srgbClr val="119AC2"/>
                    </a:solidFill>
                  </a:tcPr>
                </a:tc>
                <a:tc>
                  <a:txBody>
                    <a:bodyPr/>
                    <a:lstStyle/>
                    <a:p>
                      <a:pPr algn="ctr"/>
                      <a:r>
                        <a:rPr lang="en-US" sz="1400" dirty="0">
                          <a:latin typeface="Arial" panose="020B0604020202020204" pitchFamily="34" charset="0"/>
                          <a:cs typeface="Arial" panose="020B0604020202020204" pitchFamily="34" charset="0"/>
                        </a:rPr>
                        <a:t>Weaknesses</a:t>
                      </a:r>
                    </a:p>
                  </a:txBody>
                  <a:tcPr>
                    <a:solidFill>
                      <a:srgbClr val="119AC2"/>
                    </a:solidFill>
                  </a:tcPr>
                </a:tc>
                <a:extLst>
                  <a:ext uri="{0D108BD9-81ED-4DB2-BD59-A6C34878D82A}">
                    <a16:rowId xmlns:a16="http://schemas.microsoft.com/office/drawing/2014/main" val="10000"/>
                  </a:ext>
                </a:extLst>
              </a:tr>
              <a:tr h="365760">
                <a:tc>
                  <a:txBody>
                    <a:bodyPr/>
                    <a:lstStyle/>
                    <a:p>
                      <a:endParaRPr lang="en-US" sz="1600" dirty="0">
                        <a:latin typeface="Arial" panose="020B0604020202020204" pitchFamily="34" charset="0"/>
                        <a:cs typeface="Arial" panose="020B0604020202020204" pitchFamily="34" charset="0"/>
                      </a:endParaRPr>
                    </a:p>
                  </a:txBody>
                  <a:tcPr>
                    <a:solidFill>
                      <a:schemeClr val="bg1">
                        <a:lumMod val="85000"/>
                      </a:schemeClr>
                    </a:solidFill>
                  </a:tcPr>
                </a:tc>
                <a:tc>
                  <a:txBody>
                    <a:bodyPr/>
                    <a:lstStyle/>
                    <a:p>
                      <a:endParaRPr lang="en-US" sz="1600" dirty="0">
                        <a:latin typeface="Arial" panose="020B0604020202020204" pitchFamily="34" charset="0"/>
                        <a:cs typeface="Arial" panose="020B0604020202020204" pitchFamily="34" charset="0"/>
                      </a:endParaRPr>
                    </a:p>
                  </a:txBody>
                  <a:tcPr>
                    <a:solidFill>
                      <a:schemeClr val="bg1">
                        <a:lumMod val="85000"/>
                      </a:schemeClr>
                    </a:solidFill>
                  </a:tcPr>
                </a:tc>
                <a:tc>
                  <a:txBody>
                    <a:bodyPr/>
                    <a:lstStyle/>
                    <a:p>
                      <a:endParaRPr lang="en-US" sz="1600" dirty="0">
                        <a:latin typeface="Arial" panose="020B0604020202020204" pitchFamily="34" charset="0"/>
                        <a:cs typeface="Arial" panose="020B0604020202020204" pitchFamily="34" charset="0"/>
                      </a:endParaRPr>
                    </a:p>
                  </a:txBody>
                  <a:tcPr>
                    <a:solidFill>
                      <a:schemeClr val="bg1">
                        <a:lumMod val="85000"/>
                      </a:schemeClr>
                    </a:solidFill>
                  </a:tcPr>
                </a:tc>
                <a:extLst>
                  <a:ext uri="{0D108BD9-81ED-4DB2-BD59-A6C34878D82A}">
                    <a16:rowId xmlns:a16="http://schemas.microsoft.com/office/drawing/2014/main" val="10001"/>
                  </a:ext>
                </a:extLst>
              </a:tr>
              <a:tr h="365760">
                <a:tc>
                  <a:txBody>
                    <a:bodyPr/>
                    <a:lstStyle/>
                    <a:p>
                      <a:endParaRPr lang="en-US" sz="1600" dirty="0">
                        <a:latin typeface="Arial" panose="020B0604020202020204" pitchFamily="34" charset="0"/>
                        <a:cs typeface="Arial" panose="020B0604020202020204" pitchFamily="34" charset="0"/>
                      </a:endParaRPr>
                    </a:p>
                  </a:txBody>
                  <a:tcPr>
                    <a:solidFill>
                      <a:schemeClr val="bg1">
                        <a:lumMod val="95000"/>
                      </a:schemeClr>
                    </a:solidFill>
                  </a:tcPr>
                </a:tc>
                <a:tc>
                  <a:txBody>
                    <a:bodyPr/>
                    <a:lstStyle/>
                    <a:p>
                      <a:endParaRPr lang="en-US" sz="1600" dirty="0">
                        <a:latin typeface="Arial" panose="020B0604020202020204" pitchFamily="34" charset="0"/>
                        <a:cs typeface="Arial" panose="020B0604020202020204" pitchFamily="34" charset="0"/>
                      </a:endParaRPr>
                    </a:p>
                  </a:txBody>
                  <a:tcPr>
                    <a:solidFill>
                      <a:schemeClr val="bg1">
                        <a:lumMod val="95000"/>
                      </a:schemeClr>
                    </a:solidFill>
                  </a:tcPr>
                </a:tc>
                <a:tc>
                  <a:txBody>
                    <a:bodyPr/>
                    <a:lstStyle/>
                    <a:p>
                      <a:endParaRPr lang="en-US" sz="1600" dirty="0">
                        <a:latin typeface="Arial" panose="020B0604020202020204" pitchFamily="34" charset="0"/>
                        <a:cs typeface="Arial" panose="020B0604020202020204" pitchFamily="34" charset="0"/>
                      </a:endParaRPr>
                    </a:p>
                  </a:txBody>
                  <a:tcPr>
                    <a:solidFill>
                      <a:schemeClr val="bg1">
                        <a:lumMod val="95000"/>
                      </a:schemeClr>
                    </a:solidFill>
                  </a:tcPr>
                </a:tc>
                <a:extLst>
                  <a:ext uri="{0D108BD9-81ED-4DB2-BD59-A6C34878D82A}">
                    <a16:rowId xmlns:a16="http://schemas.microsoft.com/office/drawing/2014/main" val="10002"/>
                  </a:ext>
                </a:extLst>
              </a:tr>
              <a:tr h="365760">
                <a:tc>
                  <a:txBody>
                    <a:bodyPr/>
                    <a:lstStyle/>
                    <a:p>
                      <a:endParaRPr lang="en-US" sz="1600">
                        <a:latin typeface="Arial" panose="020B0604020202020204" pitchFamily="34" charset="0"/>
                        <a:cs typeface="Arial" panose="020B0604020202020204" pitchFamily="34" charset="0"/>
                      </a:endParaRPr>
                    </a:p>
                  </a:txBody>
                  <a:tcPr>
                    <a:solidFill>
                      <a:schemeClr val="bg1">
                        <a:lumMod val="85000"/>
                      </a:schemeClr>
                    </a:solidFill>
                  </a:tcPr>
                </a:tc>
                <a:tc>
                  <a:txBody>
                    <a:bodyPr/>
                    <a:lstStyle/>
                    <a:p>
                      <a:endParaRPr lang="en-US" sz="1600">
                        <a:latin typeface="Arial" panose="020B0604020202020204" pitchFamily="34" charset="0"/>
                        <a:cs typeface="Arial" panose="020B0604020202020204" pitchFamily="34" charset="0"/>
                      </a:endParaRPr>
                    </a:p>
                  </a:txBody>
                  <a:tcPr>
                    <a:solidFill>
                      <a:schemeClr val="bg1">
                        <a:lumMod val="85000"/>
                      </a:schemeClr>
                    </a:solidFill>
                  </a:tcPr>
                </a:tc>
                <a:tc>
                  <a:txBody>
                    <a:bodyPr/>
                    <a:lstStyle/>
                    <a:p>
                      <a:endParaRPr lang="en-US" sz="1600" dirty="0">
                        <a:latin typeface="Arial" panose="020B0604020202020204" pitchFamily="34" charset="0"/>
                        <a:cs typeface="Arial" panose="020B0604020202020204" pitchFamily="34" charset="0"/>
                      </a:endParaRPr>
                    </a:p>
                  </a:txBody>
                  <a:tcPr>
                    <a:solidFill>
                      <a:schemeClr val="bg1">
                        <a:lumMod val="85000"/>
                      </a:schemeClr>
                    </a:solidFill>
                  </a:tcPr>
                </a:tc>
                <a:extLst>
                  <a:ext uri="{0D108BD9-81ED-4DB2-BD59-A6C34878D82A}">
                    <a16:rowId xmlns:a16="http://schemas.microsoft.com/office/drawing/2014/main" val="10003"/>
                  </a:ext>
                </a:extLst>
              </a:tr>
              <a:tr h="365760">
                <a:tc>
                  <a:txBody>
                    <a:bodyPr/>
                    <a:lstStyle/>
                    <a:p>
                      <a:endParaRPr lang="en-US" sz="1600" dirty="0">
                        <a:latin typeface="Arial" panose="020B0604020202020204" pitchFamily="34" charset="0"/>
                        <a:cs typeface="Arial" panose="020B0604020202020204" pitchFamily="34" charset="0"/>
                      </a:endParaRPr>
                    </a:p>
                  </a:txBody>
                  <a:tcPr>
                    <a:solidFill>
                      <a:schemeClr val="bg1">
                        <a:lumMod val="95000"/>
                      </a:schemeClr>
                    </a:solidFill>
                  </a:tcPr>
                </a:tc>
                <a:tc>
                  <a:txBody>
                    <a:bodyPr/>
                    <a:lstStyle/>
                    <a:p>
                      <a:endParaRPr lang="en-US" sz="1600">
                        <a:latin typeface="Arial" panose="020B0604020202020204" pitchFamily="34" charset="0"/>
                        <a:cs typeface="Arial" panose="020B0604020202020204" pitchFamily="34" charset="0"/>
                      </a:endParaRPr>
                    </a:p>
                  </a:txBody>
                  <a:tcPr>
                    <a:solidFill>
                      <a:schemeClr val="bg1">
                        <a:lumMod val="95000"/>
                      </a:schemeClr>
                    </a:solidFill>
                  </a:tcPr>
                </a:tc>
                <a:tc>
                  <a:txBody>
                    <a:bodyPr/>
                    <a:lstStyle/>
                    <a:p>
                      <a:endParaRPr lang="en-US" sz="1600" dirty="0">
                        <a:latin typeface="Arial" panose="020B0604020202020204" pitchFamily="34" charset="0"/>
                        <a:cs typeface="Arial" panose="020B0604020202020204" pitchFamily="34" charset="0"/>
                      </a:endParaRPr>
                    </a:p>
                  </a:txBody>
                  <a:tcPr>
                    <a:solidFill>
                      <a:schemeClr val="bg1">
                        <a:lumMod val="95000"/>
                      </a:schemeClr>
                    </a:solidFill>
                  </a:tcPr>
                </a:tc>
                <a:extLst>
                  <a:ext uri="{0D108BD9-81ED-4DB2-BD59-A6C34878D82A}">
                    <a16:rowId xmlns:a16="http://schemas.microsoft.com/office/drawing/2014/main" val="10004"/>
                  </a:ext>
                </a:extLst>
              </a:tr>
              <a:tr h="365760">
                <a:tc>
                  <a:txBody>
                    <a:bodyPr/>
                    <a:lstStyle/>
                    <a:p>
                      <a:endParaRPr lang="en-US" sz="1600">
                        <a:latin typeface="Arial" panose="020B0604020202020204" pitchFamily="34" charset="0"/>
                        <a:cs typeface="Arial" panose="020B0604020202020204" pitchFamily="34" charset="0"/>
                      </a:endParaRPr>
                    </a:p>
                  </a:txBody>
                  <a:tcPr>
                    <a:solidFill>
                      <a:schemeClr val="bg1">
                        <a:lumMod val="85000"/>
                      </a:schemeClr>
                    </a:solidFill>
                  </a:tcPr>
                </a:tc>
                <a:tc>
                  <a:txBody>
                    <a:bodyPr/>
                    <a:lstStyle/>
                    <a:p>
                      <a:endParaRPr lang="en-US" sz="1600">
                        <a:latin typeface="Arial" panose="020B0604020202020204" pitchFamily="34" charset="0"/>
                        <a:cs typeface="Arial" panose="020B0604020202020204" pitchFamily="34" charset="0"/>
                      </a:endParaRPr>
                    </a:p>
                  </a:txBody>
                  <a:tcPr>
                    <a:solidFill>
                      <a:schemeClr val="bg1">
                        <a:lumMod val="85000"/>
                      </a:schemeClr>
                    </a:solidFill>
                  </a:tcPr>
                </a:tc>
                <a:tc>
                  <a:txBody>
                    <a:bodyPr/>
                    <a:lstStyle/>
                    <a:p>
                      <a:endParaRPr lang="en-US" sz="1600" dirty="0">
                        <a:latin typeface="Arial" panose="020B0604020202020204" pitchFamily="34" charset="0"/>
                        <a:cs typeface="Arial" panose="020B0604020202020204" pitchFamily="34" charset="0"/>
                      </a:endParaRPr>
                    </a:p>
                  </a:txBody>
                  <a:tcPr>
                    <a:solidFill>
                      <a:schemeClr val="bg1">
                        <a:lumMod val="85000"/>
                      </a:schemeClr>
                    </a:solidFill>
                  </a:tcPr>
                </a:tc>
                <a:extLst>
                  <a:ext uri="{0D108BD9-81ED-4DB2-BD59-A6C34878D82A}">
                    <a16:rowId xmlns:a16="http://schemas.microsoft.com/office/drawing/2014/main" val="10005"/>
                  </a:ext>
                </a:extLst>
              </a:tr>
            </a:tbl>
          </a:graphicData>
        </a:graphic>
      </p:graphicFrame>
      <p:sp>
        <p:nvSpPr>
          <p:cNvPr id="3" name="Slide Number Placeholder 2"/>
          <p:cNvSpPr>
            <a:spLocks noGrp="1"/>
          </p:cNvSpPr>
          <p:nvPr>
            <p:ph type="sldNum" sz="quarter" idx="12"/>
          </p:nvPr>
        </p:nvSpPr>
        <p:spPr/>
        <p:txBody>
          <a:bodyPr/>
          <a:lstStyle/>
          <a:p>
            <a:fld id="{AA291B03-E148-470F-B072-028D807E760C}" type="slidenum">
              <a:rPr lang="en-US" sz="1200" smtClean="0"/>
              <a:t>16</a:t>
            </a:fld>
            <a:endParaRPr lang="en-US" sz="1200"/>
          </a:p>
        </p:txBody>
      </p:sp>
    </p:spTree>
    <p:extLst>
      <p:ext uri="{BB962C8B-B14F-4D97-AF65-F5344CB8AC3E}">
        <p14:creationId xmlns:p14="http://schemas.microsoft.com/office/powerpoint/2010/main" val="36916735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1752"/>
            <a:ext cx="10972800" cy="612648"/>
          </a:xfrm>
        </p:spPr>
        <p:txBody>
          <a:bodyPr>
            <a:normAutofit/>
          </a:bodyPr>
          <a:lstStyle/>
          <a:p>
            <a:pPr algn="l"/>
            <a:r>
              <a:rPr lang="en-US" sz="2000" b="1" dirty="0">
                <a:solidFill>
                  <a:srgbClr val="119AC2"/>
                </a:solidFill>
              </a:rPr>
              <a:t>Management / Project Team</a:t>
            </a:r>
            <a:r>
              <a:rPr lang="en-US" sz="2000" b="1" i="1" dirty="0">
                <a:solidFill>
                  <a:srgbClr val="119AC2"/>
                </a:solidFill>
              </a:rPr>
              <a:t> (maximum 1 slide)</a:t>
            </a:r>
            <a:endParaRPr lang="en-US" sz="2000" b="1" dirty="0">
              <a:solidFill>
                <a:srgbClr val="119AC2"/>
              </a:solidFill>
            </a:endParaRPr>
          </a:p>
        </p:txBody>
      </p:sp>
      <p:sp>
        <p:nvSpPr>
          <p:cNvPr id="12" name="Content Placeholder 2"/>
          <p:cNvSpPr txBox="1">
            <a:spLocks/>
          </p:cNvSpPr>
          <p:nvPr/>
        </p:nvSpPr>
        <p:spPr>
          <a:xfrm>
            <a:off x="838200" y="914401"/>
            <a:ext cx="10515600" cy="514773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600" dirty="0">
                <a:solidFill>
                  <a:schemeClr val="bg2">
                    <a:lumMod val="50000"/>
                  </a:schemeClr>
                </a:solidFill>
                <a:latin typeface="Arial" panose="020B0604020202020204" pitchFamily="34" charset="0"/>
                <a:cs typeface="Arial" panose="020B0604020202020204" pitchFamily="34" charset="0"/>
              </a:rPr>
              <a:t>Who will work actively on the project, who will advise, etc.?</a:t>
            </a:r>
          </a:p>
          <a:p>
            <a:r>
              <a:rPr lang="en-US" sz="1600" dirty="0">
                <a:solidFill>
                  <a:schemeClr val="bg2">
                    <a:lumMod val="50000"/>
                  </a:schemeClr>
                </a:solidFill>
                <a:latin typeface="Arial" panose="020B0604020202020204" pitchFamily="34" charset="0"/>
                <a:cs typeface="Arial" panose="020B0604020202020204" pitchFamily="34" charset="0"/>
              </a:rPr>
              <a:t>Who, from the project partners, will advise on the project?</a:t>
            </a:r>
          </a:p>
          <a:p>
            <a:r>
              <a:rPr lang="en-US" sz="1600" dirty="0">
                <a:solidFill>
                  <a:schemeClr val="bg2">
                    <a:lumMod val="50000"/>
                  </a:schemeClr>
                </a:solidFill>
                <a:latin typeface="Arial" panose="020B0604020202020204" pitchFamily="34" charset="0"/>
                <a:cs typeface="Arial" panose="020B0604020202020204" pitchFamily="34" charset="0"/>
              </a:rPr>
              <a:t>What relevant experience does the project team have? (technical </a:t>
            </a:r>
            <a:r>
              <a:rPr lang="en-CA" sz="1600" dirty="0">
                <a:solidFill>
                  <a:schemeClr val="bg2">
                    <a:lumMod val="50000"/>
                  </a:schemeClr>
                </a:solidFill>
                <a:latin typeface="Arial" panose="020B0604020202020204" pitchFamily="34" charset="0"/>
                <a:cs typeface="Arial" panose="020B0604020202020204" pitchFamily="34" charset="0"/>
              </a:rPr>
              <a:t>expertise, business expertise, project management expertise, etc.)</a:t>
            </a:r>
          </a:p>
          <a:p>
            <a:pPr lvl="1"/>
            <a:endParaRPr lang="en-US" sz="2000" dirty="0">
              <a:solidFill>
                <a:schemeClr val="bg2">
                  <a:lumMod val="50000"/>
                </a:schemeClr>
              </a:solidFill>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p:txBody>
      </p:sp>
      <p:graphicFrame>
        <p:nvGraphicFramePr>
          <p:cNvPr id="4" name="Table 3"/>
          <p:cNvGraphicFramePr>
            <a:graphicFrameLocks noGrp="1"/>
          </p:cNvGraphicFramePr>
          <p:nvPr>
            <p:extLst>
              <p:ext uri="{D42A27DB-BD31-4B8C-83A1-F6EECF244321}">
                <p14:modId xmlns:p14="http://schemas.microsoft.com/office/powerpoint/2010/main" val="1747642129"/>
              </p:ext>
            </p:extLst>
          </p:nvPr>
        </p:nvGraphicFramePr>
        <p:xfrm>
          <a:off x="609600" y="2196362"/>
          <a:ext cx="10972799" cy="3527216"/>
        </p:xfrm>
        <a:graphic>
          <a:graphicData uri="http://schemas.openxmlformats.org/drawingml/2006/table">
            <a:tbl>
              <a:tblPr firstRow="1" bandRow="1">
                <a:tableStyleId>{00A15C55-8517-42AA-B614-E9B94910E393}</a:tableStyleId>
              </a:tblPr>
              <a:tblGrid>
                <a:gridCol w="1613929">
                  <a:extLst>
                    <a:ext uri="{9D8B030D-6E8A-4147-A177-3AD203B41FA5}">
                      <a16:colId xmlns:a16="http://schemas.microsoft.com/office/drawing/2014/main" val="20000"/>
                    </a:ext>
                  </a:extLst>
                </a:gridCol>
                <a:gridCol w="2041935">
                  <a:extLst>
                    <a:ext uri="{9D8B030D-6E8A-4147-A177-3AD203B41FA5}">
                      <a16:colId xmlns:a16="http://schemas.microsoft.com/office/drawing/2014/main" val="20001"/>
                    </a:ext>
                  </a:extLst>
                </a:gridCol>
                <a:gridCol w="1328595">
                  <a:extLst>
                    <a:ext uri="{9D8B030D-6E8A-4147-A177-3AD203B41FA5}">
                      <a16:colId xmlns:a16="http://schemas.microsoft.com/office/drawing/2014/main" val="20002"/>
                    </a:ext>
                  </a:extLst>
                </a:gridCol>
                <a:gridCol w="3299196">
                  <a:extLst>
                    <a:ext uri="{9D8B030D-6E8A-4147-A177-3AD203B41FA5}">
                      <a16:colId xmlns:a16="http://schemas.microsoft.com/office/drawing/2014/main" val="20003"/>
                    </a:ext>
                  </a:extLst>
                </a:gridCol>
                <a:gridCol w="2689144">
                  <a:extLst>
                    <a:ext uri="{9D8B030D-6E8A-4147-A177-3AD203B41FA5}">
                      <a16:colId xmlns:a16="http://schemas.microsoft.com/office/drawing/2014/main" val="20004"/>
                    </a:ext>
                  </a:extLst>
                </a:gridCol>
              </a:tblGrid>
              <a:tr h="383752">
                <a:tc gridSpan="5">
                  <a:txBody>
                    <a:bodyPr/>
                    <a:lstStyle/>
                    <a:p>
                      <a:pPr algn="ctr"/>
                      <a:r>
                        <a:rPr lang="en-US" sz="1200" dirty="0">
                          <a:latin typeface="Arial" panose="020B0604020202020204" pitchFamily="34" charset="0"/>
                          <a:cs typeface="Arial" panose="020B0604020202020204" pitchFamily="34" charset="0"/>
                        </a:rPr>
                        <a:t>Management Team</a:t>
                      </a:r>
                    </a:p>
                  </a:txBody>
                  <a:tcPr>
                    <a:solidFill>
                      <a:srgbClr val="119AC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308768">
                <a:tc>
                  <a:txBody>
                    <a:bodyPr/>
                    <a:lstStyle/>
                    <a:p>
                      <a:pPr algn="ctr"/>
                      <a:r>
                        <a:rPr lang="en-US" sz="1200" b="1" dirty="0">
                          <a:solidFill>
                            <a:schemeClr val="bg1"/>
                          </a:solidFill>
                          <a:latin typeface="Arial" panose="020B0604020202020204" pitchFamily="34" charset="0"/>
                          <a:cs typeface="Arial" panose="020B0604020202020204" pitchFamily="34" charset="0"/>
                        </a:rPr>
                        <a:t>Full Name</a:t>
                      </a:r>
                    </a:p>
                  </a:txBody>
                  <a:tcPr>
                    <a:solidFill>
                      <a:srgbClr val="119AC2"/>
                    </a:solidFill>
                  </a:tcPr>
                </a:tc>
                <a:tc>
                  <a:txBody>
                    <a:bodyPr/>
                    <a:lstStyle/>
                    <a:p>
                      <a:pPr algn="ctr"/>
                      <a:r>
                        <a:rPr lang="en-US" sz="1200" b="1" dirty="0">
                          <a:solidFill>
                            <a:schemeClr val="bg1"/>
                          </a:solidFill>
                          <a:latin typeface="Arial" panose="020B0604020202020204" pitchFamily="34" charset="0"/>
                          <a:cs typeface="Arial" panose="020B0604020202020204" pitchFamily="34" charset="0"/>
                        </a:rPr>
                        <a:t>Organization Role</a:t>
                      </a:r>
                    </a:p>
                  </a:txBody>
                  <a:tcPr>
                    <a:solidFill>
                      <a:srgbClr val="119AC2"/>
                    </a:solidFill>
                  </a:tcPr>
                </a:tc>
                <a:tc>
                  <a:txBody>
                    <a:bodyPr/>
                    <a:lstStyle/>
                    <a:p>
                      <a:pPr algn="ctr"/>
                      <a:r>
                        <a:rPr lang="en-US" sz="1200" b="1" dirty="0">
                          <a:solidFill>
                            <a:schemeClr val="bg1"/>
                          </a:solidFill>
                          <a:latin typeface="Arial" panose="020B0604020202020204" pitchFamily="34" charset="0"/>
                          <a:cs typeface="Arial" panose="020B0604020202020204" pitchFamily="34" charset="0"/>
                        </a:rPr>
                        <a:t>Years of Experience</a:t>
                      </a:r>
                    </a:p>
                  </a:txBody>
                  <a:tcPr>
                    <a:solidFill>
                      <a:srgbClr val="119AC2"/>
                    </a:solidFill>
                  </a:tcPr>
                </a:tc>
                <a:tc>
                  <a:txBody>
                    <a:bodyPr/>
                    <a:lstStyle/>
                    <a:p>
                      <a:pPr algn="ctr"/>
                      <a:r>
                        <a:rPr lang="en-US" sz="1200" b="1" dirty="0">
                          <a:solidFill>
                            <a:schemeClr val="bg1"/>
                          </a:solidFill>
                          <a:latin typeface="Arial" panose="020B0604020202020204" pitchFamily="34" charset="0"/>
                          <a:cs typeface="Arial" panose="020B0604020202020204" pitchFamily="34" charset="0"/>
                        </a:rPr>
                        <a:t>Responsibility</a:t>
                      </a:r>
                    </a:p>
                  </a:txBody>
                  <a:tcPr>
                    <a:solidFill>
                      <a:srgbClr val="119AC2"/>
                    </a:solidFill>
                  </a:tcPr>
                </a:tc>
                <a:tc>
                  <a:txBody>
                    <a:bodyPr/>
                    <a:lstStyle/>
                    <a:p>
                      <a:pPr algn="ctr"/>
                      <a:r>
                        <a:rPr lang="en-US" sz="1200" b="1" dirty="0">
                          <a:solidFill>
                            <a:schemeClr val="bg1"/>
                          </a:solidFill>
                          <a:latin typeface="Arial" panose="020B0604020202020204" pitchFamily="34" charset="0"/>
                          <a:cs typeface="Arial" panose="020B0604020202020204" pitchFamily="34" charset="0"/>
                        </a:rPr>
                        <a:t>Previous Relevant Experience</a:t>
                      </a:r>
                    </a:p>
                  </a:txBody>
                  <a:tcPr>
                    <a:solidFill>
                      <a:srgbClr val="119AC2"/>
                    </a:solidFill>
                  </a:tcPr>
                </a:tc>
                <a:extLst>
                  <a:ext uri="{0D108BD9-81ED-4DB2-BD59-A6C34878D82A}">
                    <a16:rowId xmlns:a16="http://schemas.microsoft.com/office/drawing/2014/main" val="10001"/>
                  </a:ext>
                </a:extLst>
              </a:tr>
              <a:tr h="383752">
                <a:tc>
                  <a:txBody>
                    <a:bodyPr/>
                    <a:lstStyle/>
                    <a:p>
                      <a:endParaRPr lang="en-US" sz="1600" dirty="0">
                        <a:latin typeface="Arial" panose="020B0604020202020204" pitchFamily="34" charset="0"/>
                        <a:cs typeface="Arial" panose="020B0604020202020204" pitchFamily="34" charset="0"/>
                      </a:endParaRPr>
                    </a:p>
                  </a:txBody>
                  <a:tcPr>
                    <a:solidFill>
                      <a:schemeClr val="bg1">
                        <a:lumMod val="85000"/>
                      </a:schemeClr>
                    </a:solidFill>
                  </a:tcPr>
                </a:tc>
                <a:tc>
                  <a:txBody>
                    <a:bodyPr/>
                    <a:lstStyle/>
                    <a:p>
                      <a:endParaRPr lang="en-US"/>
                    </a:p>
                  </a:txBody>
                  <a:tcPr>
                    <a:solidFill>
                      <a:schemeClr val="bg1">
                        <a:lumMod val="85000"/>
                      </a:schemeClr>
                    </a:solidFill>
                  </a:tcPr>
                </a:tc>
                <a:tc>
                  <a:txBody>
                    <a:bodyPr/>
                    <a:lstStyle/>
                    <a:p>
                      <a:endParaRPr lang="en-US"/>
                    </a:p>
                  </a:txBody>
                  <a:tcPr>
                    <a:solidFill>
                      <a:schemeClr val="bg1">
                        <a:lumMod val="85000"/>
                      </a:schemeClr>
                    </a:solidFill>
                  </a:tcPr>
                </a:tc>
                <a:tc>
                  <a:txBody>
                    <a:bodyPr/>
                    <a:lstStyle/>
                    <a:p>
                      <a:endParaRPr lang="en-US"/>
                    </a:p>
                  </a:txBody>
                  <a:tcPr>
                    <a:solidFill>
                      <a:schemeClr val="bg1">
                        <a:lumMod val="85000"/>
                      </a:schemeClr>
                    </a:solidFill>
                  </a:tcPr>
                </a:tc>
                <a:tc>
                  <a:txBody>
                    <a:bodyPr/>
                    <a:lstStyle/>
                    <a:p>
                      <a:endParaRPr lang="en-US" dirty="0"/>
                    </a:p>
                  </a:txBody>
                  <a:tcPr>
                    <a:solidFill>
                      <a:schemeClr val="bg1">
                        <a:lumMod val="85000"/>
                      </a:schemeClr>
                    </a:solidFill>
                  </a:tcPr>
                </a:tc>
                <a:extLst>
                  <a:ext uri="{0D108BD9-81ED-4DB2-BD59-A6C34878D82A}">
                    <a16:rowId xmlns:a16="http://schemas.microsoft.com/office/drawing/2014/main" val="10002"/>
                  </a:ext>
                </a:extLst>
              </a:tr>
              <a:tr h="383752">
                <a:tc>
                  <a:txBody>
                    <a:bodyPr/>
                    <a:lstStyle/>
                    <a:p>
                      <a:endParaRPr lang="en-US" sz="1600" dirty="0">
                        <a:latin typeface="Arial" panose="020B0604020202020204" pitchFamily="34" charset="0"/>
                        <a:cs typeface="Arial" panose="020B0604020202020204" pitchFamily="34" charset="0"/>
                      </a:endParaRPr>
                    </a:p>
                  </a:txBody>
                  <a:tcPr>
                    <a:solidFill>
                      <a:schemeClr val="bg1">
                        <a:lumMod val="95000"/>
                      </a:schemeClr>
                    </a:solidFill>
                  </a:tcPr>
                </a:tc>
                <a:tc>
                  <a:txBody>
                    <a:bodyPr/>
                    <a:lstStyle/>
                    <a:p>
                      <a:endParaRPr lang="en-US"/>
                    </a:p>
                  </a:txBody>
                  <a:tcPr>
                    <a:solidFill>
                      <a:schemeClr val="bg1">
                        <a:lumMod val="95000"/>
                      </a:schemeClr>
                    </a:solidFill>
                  </a:tcPr>
                </a:tc>
                <a:tc>
                  <a:txBody>
                    <a:bodyPr/>
                    <a:lstStyle/>
                    <a:p>
                      <a:endParaRPr lang="en-US"/>
                    </a:p>
                  </a:txBody>
                  <a:tcPr>
                    <a:solidFill>
                      <a:schemeClr val="bg1">
                        <a:lumMod val="95000"/>
                      </a:schemeClr>
                    </a:solidFill>
                  </a:tcPr>
                </a:tc>
                <a:tc>
                  <a:txBody>
                    <a:bodyPr/>
                    <a:lstStyle/>
                    <a:p>
                      <a:endParaRPr lang="en-US"/>
                    </a:p>
                  </a:txBody>
                  <a:tcPr>
                    <a:solidFill>
                      <a:schemeClr val="bg1">
                        <a:lumMod val="95000"/>
                      </a:schemeClr>
                    </a:solidFill>
                  </a:tcPr>
                </a:tc>
                <a:tc>
                  <a:txBody>
                    <a:bodyPr/>
                    <a:lstStyle/>
                    <a:p>
                      <a:endParaRPr lang="en-US" dirty="0"/>
                    </a:p>
                  </a:txBody>
                  <a:tcPr>
                    <a:solidFill>
                      <a:schemeClr val="bg1">
                        <a:lumMod val="95000"/>
                      </a:schemeClr>
                    </a:solidFill>
                  </a:tcPr>
                </a:tc>
                <a:extLst>
                  <a:ext uri="{0D108BD9-81ED-4DB2-BD59-A6C34878D82A}">
                    <a16:rowId xmlns:a16="http://schemas.microsoft.com/office/drawing/2014/main" val="10003"/>
                  </a:ext>
                </a:extLst>
              </a:tr>
              <a:tr h="383752">
                <a:tc>
                  <a:txBody>
                    <a:bodyPr/>
                    <a:lstStyle/>
                    <a:p>
                      <a:endParaRPr lang="en-US" sz="1600">
                        <a:latin typeface="Arial" panose="020B0604020202020204" pitchFamily="34" charset="0"/>
                        <a:cs typeface="Arial" panose="020B0604020202020204" pitchFamily="34" charset="0"/>
                      </a:endParaRPr>
                    </a:p>
                  </a:txBody>
                  <a:tcPr>
                    <a:solidFill>
                      <a:schemeClr val="bg1">
                        <a:lumMod val="95000"/>
                      </a:schemeClr>
                    </a:solidFill>
                  </a:tcPr>
                </a:tc>
                <a:tc>
                  <a:txBody>
                    <a:bodyPr/>
                    <a:lstStyle/>
                    <a:p>
                      <a:endParaRPr lang="en-US"/>
                    </a:p>
                  </a:txBody>
                  <a:tcPr>
                    <a:solidFill>
                      <a:schemeClr val="bg1">
                        <a:lumMod val="95000"/>
                      </a:schemeClr>
                    </a:solidFill>
                  </a:tcPr>
                </a:tc>
                <a:tc>
                  <a:txBody>
                    <a:bodyPr/>
                    <a:lstStyle/>
                    <a:p>
                      <a:endParaRPr lang="en-US"/>
                    </a:p>
                  </a:txBody>
                  <a:tcPr>
                    <a:solidFill>
                      <a:schemeClr val="bg1">
                        <a:lumMod val="95000"/>
                      </a:schemeClr>
                    </a:solidFill>
                  </a:tcPr>
                </a:tc>
                <a:tc>
                  <a:txBody>
                    <a:bodyPr/>
                    <a:lstStyle/>
                    <a:p>
                      <a:endParaRPr lang="en-US"/>
                    </a:p>
                  </a:txBody>
                  <a:tcPr>
                    <a:solidFill>
                      <a:schemeClr val="bg1">
                        <a:lumMod val="95000"/>
                      </a:schemeClr>
                    </a:solidFill>
                  </a:tcPr>
                </a:tc>
                <a:tc>
                  <a:txBody>
                    <a:bodyPr/>
                    <a:lstStyle/>
                    <a:p>
                      <a:endParaRPr lang="en-US" dirty="0"/>
                    </a:p>
                  </a:txBody>
                  <a:tcPr>
                    <a:solidFill>
                      <a:schemeClr val="bg1">
                        <a:lumMod val="95000"/>
                      </a:schemeClr>
                    </a:solidFill>
                  </a:tcPr>
                </a:tc>
                <a:extLst>
                  <a:ext uri="{0D108BD9-81ED-4DB2-BD59-A6C34878D82A}">
                    <a16:rowId xmlns:a16="http://schemas.microsoft.com/office/drawing/2014/main" val="10004"/>
                  </a:ext>
                </a:extLst>
              </a:tr>
              <a:tr h="383752">
                <a:tc gridSpan="5">
                  <a:txBody>
                    <a:bodyPr/>
                    <a:lstStyle/>
                    <a:p>
                      <a:pPr algn="ctr"/>
                      <a:r>
                        <a:rPr lang="en-US" sz="1200" b="1" dirty="0">
                          <a:solidFill>
                            <a:schemeClr val="bg1"/>
                          </a:solidFill>
                          <a:latin typeface="Arial" panose="020B0604020202020204" pitchFamily="34" charset="0"/>
                          <a:cs typeface="Arial" panose="020B0604020202020204" pitchFamily="34" charset="0"/>
                        </a:rPr>
                        <a:t>Project Team</a:t>
                      </a:r>
                    </a:p>
                  </a:txBody>
                  <a:tcPr>
                    <a:solidFill>
                      <a:srgbClr val="119AC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5"/>
                  </a:ext>
                </a:extLst>
              </a:tr>
              <a:tr h="383752">
                <a:tc>
                  <a:txBody>
                    <a:bodyPr/>
                    <a:lstStyle/>
                    <a:p>
                      <a:endParaRPr lang="en-US" sz="1600">
                        <a:latin typeface="Arial" panose="020B0604020202020204" pitchFamily="34" charset="0"/>
                        <a:cs typeface="Arial" panose="020B0604020202020204" pitchFamily="34" charset="0"/>
                      </a:endParaRPr>
                    </a:p>
                  </a:txBody>
                  <a:tcPr>
                    <a:solidFill>
                      <a:schemeClr val="bg1">
                        <a:lumMod val="85000"/>
                      </a:schemeClr>
                    </a:solidFill>
                  </a:tcPr>
                </a:tc>
                <a:tc>
                  <a:txBody>
                    <a:bodyPr/>
                    <a:lstStyle/>
                    <a:p>
                      <a:endParaRPr lang="en-US"/>
                    </a:p>
                  </a:txBody>
                  <a:tcPr>
                    <a:solidFill>
                      <a:schemeClr val="bg1">
                        <a:lumMod val="85000"/>
                      </a:schemeClr>
                    </a:solidFill>
                  </a:tcPr>
                </a:tc>
                <a:tc>
                  <a:txBody>
                    <a:bodyPr/>
                    <a:lstStyle/>
                    <a:p>
                      <a:endParaRPr lang="en-US"/>
                    </a:p>
                  </a:txBody>
                  <a:tcPr>
                    <a:solidFill>
                      <a:schemeClr val="bg1">
                        <a:lumMod val="85000"/>
                      </a:schemeClr>
                    </a:solidFill>
                  </a:tcPr>
                </a:tc>
                <a:tc>
                  <a:txBody>
                    <a:bodyPr/>
                    <a:lstStyle/>
                    <a:p>
                      <a:endParaRPr lang="en-US"/>
                    </a:p>
                  </a:txBody>
                  <a:tcPr>
                    <a:solidFill>
                      <a:schemeClr val="bg1">
                        <a:lumMod val="85000"/>
                      </a:schemeClr>
                    </a:solidFill>
                  </a:tcPr>
                </a:tc>
                <a:tc>
                  <a:txBody>
                    <a:bodyPr/>
                    <a:lstStyle/>
                    <a:p>
                      <a:endParaRPr lang="en-US" dirty="0"/>
                    </a:p>
                  </a:txBody>
                  <a:tcPr>
                    <a:solidFill>
                      <a:schemeClr val="bg1">
                        <a:lumMod val="85000"/>
                      </a:schemeClr>
                    </a:solidFill>
                  </a:tcPr>
                </a:tc>
                <a:extLst>
                  <a:ext uri="{0D108BD9-81ED-4DB2-BD59-A6C34878D82A}">
                    <a16:rowId xmlns:a16="http://schemas.microsoft.com/office/drawing/2014/main" val="10006"/>
                  </a:ext>
                </a:extLst>
              </a:tr>
              <a:tr h="383752">
                <a:tc>
                  <a:txBody>
                    <a:bodyPr/>
                    <a:lstStyle/>
                    <a:p>
                      <a:endParaRPr lang="en-US" sz="1600">
                        <a:latin typeface="Arial" panose="020B0604020202020204" pitchFamily="34" charset="0"/>
                        <a:cs typeface="Arial" panose="020B0604020202020204" pitchFamily="34" charset="0"/>
                      </a:endParaRPr>
                    </a:p>
                  </a:txBody>
                  <a:tcPr>
                    <a:solidFill>
                      <a:schemeClr val="bg1">
                        <a:lumMod val="95000"/>
                      </a:schemeClr>
                    </a:solidFill>
                  </a:tcPr>
                </a:tc>
                <a:tc>
                  <a:txBody>
                    <a:bodyPr/>
                    <a:lstStyle/>
                    <a:p>
                      <a:endParaRPr lang="en-US"/>
                    </a:p>
                  </a:txBody>
                  <a:tcPr>
                    <a:solidFill>
                      <a:schemeClr val="bg1">
                        <a:lumMod val="95000"/>
                      </a:schemeClr>
                    </a:solidFill>
                  </a:tcPr>
                </a:tc>
                <a:tc>
                  <a:txBody>
                    <a:bodyPr/>
                    <a:lstStyle/>
                    <a:p>
                      <a:endParaRPr lang="en-US"/>
                    </a:p>
                  </a:txBody>
                  <a:tcPr>
                    <a:solidFill>
                      <a:schemeClr val="bg1">
                        <a:lumMod val="95000"/>
                      </a:schemeClr>
                    </a:solidFill>
                  </a:tcPr>
                </a:tc>
                <a:tc>
                  <a:txBody>
                    <a:bodyPr/>
                    <a:lstStyle/>
                    <a:p>
                      <a:endParaRPr lang="en-US"/>
                    </a:p>
                  </a:txBody>
                  <a:tcPr>
                    <a:solidFill>
                      <a:schemeClr val="bg1">
                        <a:lumMod val="95000"/>
                      </a:schemeClr>
                    </a:solidFill>
                  </a:tcPr>
                </a:tc>
                <a:tc>
                  <a:txBody>
                    <a:bodyPr/>
                    <a:lstStyle/>
                    <a:p>
                      <a:endParaRPr lang="en-US" dirty="0"/>
                    </a:p>
                  </a:txBody>
                  <a:tcPr>
                    <a:solidFill>
                      <a:schemeClr val="bg1">
                        <a:lumMod val="95000"/>
                      </a:schemeClr>
                    </a:solidFill>
                  </a:tcPr>
                </a:tc>
                <a:extLst>
                  <a:ext uri="{0D108BD9-81ED-4DB2-BD59-A6C34878D82A}">
                    <a16:rowId xmlns:a16="http://schemas.microsoft.com/office/drawing/2014/main" val="10007"/>
                  </a:ext>
                </a:extLst>
              </a:tr>
              <a:tr h="383752">
                <a:tc>
                  <a:txBody>
                    <a:bodyPr/>
                    <a:lstStyle/>
                    <a:p>
                      <a:endParaRPr lang="en-US" sz="1600">
                        <a:latin typeface="Arial" panose="020B0604020202020204" pitchFamily="34" charset="0"/>
                        <a:cs typeface="Arial" panose="020B0604020202020204" pitchFamily="34" charset="0"/>
                      </a:endParaRPr>
                    </a:p>
                  </a:txBody>
                  <a:tcPr>
                    <a:solidFill>
                      <a:schemeClr val="bg1">
                        <a:lumMod val="85000"/>
                      </a:schemeClr>
                    </a:solidFill>
                  </a:tcPr>
                </a:tc>
                <a:tc>
                  <a:txBody>
                    <a:bodyPr/>
                    <a:lstStyle/>
                    <a:p>
                      <a:endParaRPr lang="en-US"/>
                    </a:p>
                  </a:txBody>
                  <a:tcPr>
                    <a:solidFill>
                      <a:schemeClr val="bg1">
                        <a:lumMod val="85000"/>
                      </a:schemeClr>
                    </a:solidFill>
                  </a:tcPr>
                </a:tc>
                <a:tc>
                  <a:txBody>
                    <a:bodyPr/>
                    <a:lstStyle/>
                    <a:p>
                      <a:endParaRPr lang="en-US"/>
                    </a:p>
                  </a:txBody>
                  <a:tcPr>
                    <a:solidFill>
                      <a:schemeClr val="bg1">
                        <a:lumMod val="85000"/>
                      </a:schemeClr>
                    </a:solidFill>
                  </a:tcPr>
                </a:tc>
                <a:tc>
                  <a:txBody>
                    <a:bodyPr/>
                    <a:lstStyle/>
                    <a:p>
                      <a:endParaRPr lang="en-US"/>
                    </a:p>
                  </a:txBody>
                  <a:tcPr>
                    <a:solidFill>
                      <a:schemeClr val="bg1">
                        <a:lumMod val="85000"/>
                      </a:schemeClr>
                    </a:solidFill>
                  </a:tcPr>
                </a:tc>
                <a:tc>
                  <a:txBody>
                    <a:bodyPr/>
                    <a:lstStyle/>
                    <a:p>
                      <a:endParaRPr lang="en-US" dirty="0"/>
                    </a:p>
                  </a:txBody>
                  <a:tcPr>
                    <a:solidFill>
                      <a:schemeClr val="bg1">
                        <a:lumMod val="85000"/>
                      </a:schemeClr>
                    </a:solidFill>
                  </a:tcPr>
                </a:tc>
                <a:extLst>
                  <a:ext uri="{0D108BD9-81ED-4DB2-BD59-A6C34878D82A}">
                    <a16:rowId xmlns:a16="http://schemas.microsoft.com/office/drawing/2014/main" val="10008"/>
                  </a:ext>
                </a:extLst>
              </a:tr>
            </a:tbl>
          </a:graphicData>
        </a:graphic>
      </p:graphicFrame>
      <p:sp>
        <p:nvSpPr>
          <p:cNvPr id="3" name="Slide Number Placeholder 2"/>
          <p:cNvSpPr>
            <a:spLocks noGrp="1"/>
          </p:cNvSpPr>
          <p:nvPr>
            <p:ph type="sldNum" sz="quarter" idx="12"/>
          </p:nvPr>
        </p:nvSpPr>
        <p:spPr/>
        <p:txBody>
          <a:bodyPr/>
          <a:lstStyle/>
          <a:p>
            <a:fld id="{AA291B03-E148-470F-B072-028D807E760C}" type="slidenum">
              <a:rPr lang="en-US" sz="1200" smtClean="0"/>
              <a:t>17</a:t>
            </a:fld>
            <a:endParaRPr lang="en-US" sz="1200"/>
          </a:p>
        </p:txBody>
      </p:sp>
      <p:sp>
        <p:nvSpPr>
          <p:cNvPr id="5" name="Rectangle 4"/>
          <p:cNvSpPr/>
          <p:nvPr/>
        </p:nvSpPr>
        <p:spPr>
          <a:xfrm>
            <a:off x="838200" y="5723579"/>
            <a:ext cx="7830796" cy="307777"/>
          </a:xfrm>
          <a:prstGeom prst="rect">
            <a:avLst/>
          </a:prstGeom>
        </p:spPr>
        <p:txBody>
          <a:bodyPr wrap="square">
            <a:spAutoFit/>
          </a:bodyPr>
          <a:lstStyle/>
          <a:p>
            <a:r>
              <a:rPr lang="en-US" sz="1400" i="1" dirty="0">
                <a:solidFill>
                  <a:srgbClr val="C00000"/>
                </a:solidFill>
                <a:latin typeface="Arial" panose="020B0604020202020204" pitchFamily="34" charset="0"/>
                <a:cs typeface="Arial" panose="020B0604020202020204" pitchFamily="34" charset="0"/>
              </a:rPr>
              <a:t>*Maximum of 150 characters, including spaces, 16pt font, per entry.</a:t>
            </a:r>
            <a:endParaRPr lang="en-US" sz="1400" dirty="0">
              <a:solidFill>
                <a:srgbClr val="C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830576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1752"/>
            <a:ext cx="10972800" cy="570315"/>
          </a:xfrm>
        </p:spPr>
        <p:txBody>
          <a:bodyPr>
            <a:normAutofit/>
          </a:bodyPr>
          <a:lstStyle/>
          <a:p>
            <a:pPr algn="l"/>
            <a:r>
              <a:rPr lang="en-US" sz="2000" b="1" dirty="0">
                <a:solidFill>
                  <a:srgbClr val="119AC2"/>
                </a:solidFill>
              </a:rPr>
              <a:t>Project Partners</a:t>
            </a:r>
            <a:r>
              <a:rPr lang="en-US" sz="2000" b="1" i="1" dirty="0">
                <a:solidFill>
                  <a:srgbClr val="119AC2"/>
                </a:solidFill>
              </a:rPr>
              <a:t> (maximum 1 slide)</a:t>
            </a:r>
            <a:endParaRPr lang="en-US" sz="2000" b="1" dirty="0">
              <a:solidFill>
                <a:srgbClr val="119AC2"/>
              </a:solidFill>
            </a:endParaRPr>
          </a:p>
        </p:txBody>
      </p:sp>
      <p:sp>
        <p:nvSpPr>
          <p:cNvPr id="12" name="Content Placeholder 2"/>
          <p:cNvSpPr txBox="1">
            <a:spLocks/>
          </p:cNvSpPr>
          <p:nvPr/>
        </p:nvSpPr>
        <p:spPr>
          <a:xfrm>
            <a:off x="838200" y="872067"/>
            <a:ext cx="10515600" cy="519006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CA" sz="1600" dirty="0">
                <a:solidFill>
                  <a:schemeClr val="bg2">
                    <a:lumMod val="50000"/>
                  </a:schemeClr>
                </a:solidFill>
                <a:latin typeface="Arial" panose="020B0604020202020204" pitchFamily="34" charset="0"/>
                <a:cs typeface="Arial" panose="020B0604020202020204" pitchFamily="34" charset="0"/>
              </a:rPr>
              <a:t>Letters of Intent are required from organizations that are participating in the project as partners. Letters should be addressed to NGIF, describe the organization participation, confirm objective and scope, and be signed by an officer of the company. </a:t>
            </a:r>
          </a:p>
          <a:p>
            <a:endParaRPr lang="en-CA" sz="2000" dirty="0">
              <a:latin typeface="Arial" panose="020B0604020202020204" pitchFamily="34" charset="0"/>
              <a:cs typeface="Arial" panose="020B0604020202020204" pitchFamily="34" charset="0"/>
            </a:endParaRPr>
          </a:p>
          <a:p>
            <a:endParaRPr lang="en-US" sz="2000" dirty="0">
              <a:latin typeface="Arial" panose="020B0604020202020204" pitchFamily="34" charset="0"/>
              <a:cs typeface="Arial" panose="020B0604020202020204" pitchFamily="34" charset="0"/>
            </a:endParaRPr>
          </a:p>
          <a:p>
            <a:endParaRPr lang="en-US" sz="2000" dirty="0">
              <a:solidFill>
                <a:schemeClr val="bg2">
                  <a:lumMod val="50000"/>
                </a:schemeClr>
              </a:solidFill>
              <a:latin typeface="Arial" panose="020B0604020202020204" pitchFamily="34" charset="0"/>
              <a:cs typeface="Arial" panose="020B0604020202020204" pitchFamily="34" charset="0"/>
            </a:endParaRPr>
          </a:p>
          <a:p>
            <a:r>
              <a:rPr lang="en-US" sz="2000" dirty="0">
                <a:solidFill>
                  <a:schemeClr val="bg2">
                    <a:lumMod val="50000"/>
                  </a:schemeClr>
                </a:solidFill>
                <a:latin typeface="Arial" panose="020B0604020202020204" pitchFamily="34" charset="0"/>
                <a:cs typeface="Arial" panose="020B0604020202020204" pitchFamily="34" charset="0"/>
              </a:rPr>
              <a:t>X</a:t>
            </a:r>
          </a:p>
          <a:p>
            <a:pPr lvl="1"/>
            <a:r>
              <a:rPr lang="en-US" sz="1600" dirty="0">
                <a:solidFill>
                  <a:schemeClr val="bg2">
                    <a:lumMod val="50000"/>
                  </a:schemeClr>
                </a:solidFill>
                <a:latin typeface="Arial" panose="020B0604020202020204" pitchFamily="34" charset="0"/>
                <a:cs typeface="Arial" panose="020B0604020202020204" pitchFamily="34" charset="0"/>
              </a:rPr>
              <a:t>X</a:t>
            </a:r>
          </a:p>
          <a:p>
            <a:pPr>
              <a:buFont typeface="Wingdings" panose="05000000000000000000" pitchFamily="2" charset="2"/>
              <a:buChar char="v"/>
            </a:pPr>
            <a:endParaRPr lang="en-US" sz="2000" dirty="0">
              <a:solidFill>
                <a:schemeClr val="bg2">
                  <a:lumMod val="50000"/>
                </a:schemeClr>
              </a:solidFill>
              <a:latin typeface="Arial" panose="020B0604020202020204" pitchFamily="34" charset="0"/>
              <a:cs typeface="Arial" panose="020B0604020202020204" pitchFamily="34" charset="0"/>
            </a:endParaRPr>
          </a:p>
          <a:p>
            <a:pPr marL="0" indent="0">
              <a:buNone/>
            </a:pPr>
            <a:endParaRPr lang="en-US" dirty="0">
              <a:solidFill>
                <a:schemeClr val="bg2">
                  <a:lumMod val="50000"/>
                </a:schemeClr>
              </a:solidFill>
              <a:latin typeface="Arial" panose="020B0604020202020204" pitchFamily="34" charset="0"/>
              <a:cs typeface="Arial" panose="020B0604020202020204" pitchFamily="34" charset="0"/>
            </a:endParaRPr>
          </a:p>
        </p:txBody>
      </p:sp>
      <p:graphicFrame>
        <p:nvGraphicFramePr>
          <p:cNvPr id="4" name="Table 3"/>
          <p:cNvGraphicFramePr>
            <a:graphicFrameLocks noGrp="1"/>
          </p:cNvGraphicFramePr>
          <p:nvPr>
            <p:extLst>
              <p:ext uri="{D42A27DB-BD31-4B8C-83A1-F6EECF244321}">
                <p14:modId xmlns:p14="http://schemas.microsoft.com/office/powerpoint/2010/main" val="3510083218"/>
              </p:ext>
            </p:extLst>
          </p:nvPr>
        </p:nvGraphicFramePr>
        <p:xfrm>
          <a:off x="838200" y="2311399"/>
          <a:ext cx="10267950" cy="2578104"/>
        </p:xfrm>
        <a:graphic>
          <a:graphicData uri="http://schemas.openxmlformats.org/drawingml/2006/table">
            <a:tbl>
              <a:tblPr firstRow="1" bandRow="1">
                <a:tableStyleId>{00A15C55-8517-42AA-B614-E9B94910E393}</a:tableStyleId>
              </a:tblPr>
              <a:tblGrid>
                <a:gridCol w="2866249">
                  <a:extLst>
                    <a:ext uri="{9D8B030D-6E8A-4147-A177-3AD203B41FA5}">
                      <a16:colId xmlns:a16="http://schemas.microsoft.com/office/drawing/2014/main" val="20000"/>
                    </a:ext>
                  </a:extLst>
                </a:gridCol>
                <a:gridCol w="3734983">
                  <a:extLst>
                    <a:ext uri="{9D8B030D-6E8A-4147-A177-3AD203B41FA5}">
                      <a16:colId xmlns:a16="http://schemas.microsoft.com/office/drawing/2014/main" val="20001"/>
                    </a:ext>
                  </a:extLst>
                </a:gridCol>
                <a:gridCol w="3666718">
                  <a:extLst>
                    <a:ext uri="{9D8B030D-6E8A-4147-A177-3AD203B41FA5}">
                      <a16:colId xmlns:a16="http://schemas.microsoft.com/office/drawing/2014/main" val="20002"/>
                    </a:ext>
                  </a:extLst>
                </a:gridCol>
              </a:tblGrid>
              <a:tr h="353484">
                <a:tc>
                  <a:txBody>
                    <a:bodyPr/>
                    <a:lstStyle/>
                    <a:p>
                      <a:pPr algn="ctr"/>
                      <a:r>
                        <a:rPr lang="en-US" sz="1200" dirty="0">
                          <a:latin typeface="Arial" panose="020B0604020202020204" pitchFamily="34" charset="0"/>
                          <a:cs typeface="Arial" panose="020B0604020202020204" pitchFamily="34" charset="0"/>
                        </a:rPr>
                        <a:t>Partner Organization</a:t>
                      </a:r>
                    </a:p>
                  </a:txBody>
                  <a:tcPr>
                    <a:solidFill>
                      <a:srgbClr val="119AC2"/>
                    </a:solidFill>
                  </a:tcPr>
                </a:tc>
                <a:tc>
                  <a:txBody>
                    <a:bodyPr/>
                    <a:lstStyle/>
                    <a:p>
                      <a:pPr algn="ctr"/>
                      <a:r>
                        <a:rPr lang="en-US" sz="1200" dirty="0">
                          <a:latin typeface="Arial" panose="020B0604020202020204" pitchFamily="34" charset="0"/>
                          <a:cs typeface="Arial" panose="020B0604020202020204" pitchFamily="34" charset="0"/>
                        </a:rPr>
                        <a:t>Role in Project</a:t>
                      </a:r>
                    </a:p>
                  </a:txBody>
                  <a:tcPr>
                    <a:solidFill>
                      <a:srgbClr val="119AC2"/>
                    </a:solidFill>
                  </a:tcPr>
                </a:tc>
                <a:tc>
                  <a:txBody>
                    <a:bodyPr/>
                    <a:lstStyle/>
                    <a:p>
                      <a:pPr algn="ctr"/>
                      <a:r>
                        <a:rPr lang="en-US" sz="1200" baseline="0" dirty="0">
                          <a:latin typeface="Arial" panose="020B0604020202020204" pitchFamily="34" charset="0"/>
                          <a:cs typeface="Arial" panose="020B0604020202020204" pitchFamily="34" charset="0"/>
                        </a:rPr>
                        <a:t>Status</a:t>
                      </a:r>
                    </a:p>
                    <a:p>
                      <a:pPr algn="ctr"/>
                      <a:r>
                        <a:rPr lang="en-US" sz="1200" baseline="0" dirty="0">
                          <a:latin typeface="Arial" panose="020B0604020202020204" pitchFamily="34" charset="0"/>
                          <a:cs typeface="Arial" panose="020B0604020202020204" pitchFamily="34" charset="0"/>
                        </a:rPr>
                        <a:t>(Target/Letter Of Intent/Contract)</a:t>
                      </a:r>
                      <a:endParaRPr lang="en-US" sz="1200" dirty="0">
                        <a:latin typeface="Arial" panose="020B0604020202020204" pitchFamily="34" charset="0"/>
                        <a:cs typeface="Arial" panose="020B0604020202020204" pitchFamily="34" charset="0"/>
                      </a:endParaRPr>
                    </a:p>
                  </a:txBody>
                  <a:tcPr>
                    <a:solidFill>
                      <a:srgbClr val="119AC2"/>
                    </a:solidFill>
                  </a:tcPr>
                </a:tc>
                <a:extLst>
                  <a:ext uri="{0D108BD9-81ED-4DB2-BD59-A6C34878D82A}">
                    <a16:rowId xmlns:a16="http://schemas.microsoft.com/office/drawing/2014/main" val="10000"/>
                  </a:ext>
                </a:extLst>
              </a:tr>
              <a:tr h="353484">
                <a:tc>
                  <a:txBody>
                    <a:bodyPr/>
                    <a:lstStyle/>
                    <a:p>
                      <a:endParaRPr lang="en-US" sz="1600" dirty="0">
                        <a:latin typeface="Arial" panose="020B0604020202020204" pitchFamily="34" charset="0"/>
                        <a:cs typeface="Arial" panose="020B0604020202020204" pitchFamily="34" charset="0"/>
                      </a:endParaRPr>
                    </a:p>
                  </a:txBody>
                  <a:tcPr/>
                </a:tc>
                <a:tc>
                  <a:txBody>
                    <a:bodyPr/>
                    <a:lstStyle/>
                    <a:p>
                      <a:endParaRPr lang="en-US" sz="1600" dirty="0">
                        <a:latin typeface="Arial" panose="020B0604020202020204" pitchFamily="34" charset="0"/>
                        <a:cs typeface="Arial" panose="020B0604020202020204" pitchFamily="34" charset="0"/>
                      </a:endParaRPr>
                    </a:p>
                  </a:txBody>
                  <a:tcPr/>
                </a:tc>
                <a:tc>
                  <a:txBody>
                    <a:bodyPr/>
                    <a:lstStyle/>
                    <a:p>
                      <a:endParaRPr lang="en-US"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1"/>
                  </a:ext>
                </a:extLst>
              </a:tr>
              <a:tr h="353484">
                <a:tc>
                  <a:txBody>
                    <a:bodyPr/>
                    <a:lstStyle/>
                    <a:p>
                      <a:endParaRPr lang="en-US" sz="1600" dirty="0">
                        <a:latin typeface="Arial" panose="020B0604020202020204" pitchFamily="34" charset="0"/>
                        <a:cs typeface="Arial" panose="020B0604020202020204" pitchFamily="34" charset="0"/>
                      </a:endParaRPr>
                    </a:p>
                  </a:txBody>
                  <a:tcPr/>
                </a:tc>
                <a:tc>
                  <a:txBody>
                    <a:bodyPr/>
                    <a:lstStyle/>
                    <a:p>
                      <a:endParaRPr lang="en-US" sz="1600" dirty="0">
                        <a:latin typeface="Arial" panose="020B0604020202020204" pitchFamily="34" charset="0"/>
                        <a:cs typeface="Arial" panose="020B0604020202020204" pitchFamily="34" charset="0"/>
                      </a:endParaRPr>
                    </a:p>
                  </a:txBody>
                  <a:tcPr/>
                </a:tc>
                <a:tc>
                  <a:txBody>
                    <a:bodyPr/>
                    <a:lstStyle/>
                    <a:p>
                      <a:endParaRPr lang="en-US"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2"/>
                  </a:ext>
                </a:extLst>
              </a:tr>
              <a:tr h="353484">
                <a:tc>
                  <a:txBody>
                    <a:bodyPr/>
                    <a:lstStyle/>
                    <a:p>
                      <a:endParaRPr lang="en-US" sz="1600" dirty="0">
                        <a:latin typeface="Arial" panose="020B0604020202020204" pitchFamily="34" charset="0"/>
                        <a:cs typeface="Arial" panose="020B0604020202020204" pitchFamily="34" charset="0"/>
                      </a:endParaRPr>
                    </a:p>
                  </a:txBody>
                  <a:tcPr/>
                </a:tc>
                <a:tc>
                  <a:txBody>
                    <a:bodyPr/>
                    <a:lstStyle/>
                    <a:p>
                      <a:endParaRPr lang="en-US" sz="1600">
                        <a:latin typeface="Arial" panose="020B0604020202020204" pitchFamily="34" charset="0"/>
                        <a:cs typeface="Arial" panose="020B0604020202020204" pitchFamily="34" charset="0"/>
                      </a:endParaRPr>
                    </a:p>
                  </a:txBody>
                  <a:tcPr/>
                </a:tc>
                <a:tc>
                  <a:txBody>
                    <a:bodyPr/>
                    <a:lstStyle/>
                    <a:p>
                      <a:endParaRPr lang="en-US"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3"/>
                  </a:ext>
                </a:extLst>
              </a:tr>
              <a:tr h="353484">
                <a:tc>
                  <a:txBody>
                    <a:bodyPr/>
                    <a:lstStyle/>
                    <a:p>
                      <a:endParaRPr lang="en-US" sz="1600" dirty="0">
                        <a:latin typeface="Arial" panose="020B0604020202020204" pitchFamily="34" charset="0"/>
                        <a:cs typeface="Arial" panose="020B0604020202020204" pitchFamily="34" charset="0"/>
                      </a:endParaRPr>
                    </a:p>
                  </a:txBody>
                  <a:tcPr/>
                </a:tc>
                <a:tc>
                  <a:txBody>
                    <a:bodyPr/>
                    <a:lstStyle/>
                    <a:p>
                      <a:endParaRPr lang="en-US" sz="1600">
                        <a:latin typeface="Arial" panose="020B0604020202020204" pitchFamily="34" charset="0"/>
                        <a:cs typeface="Arial" panose="020B0604020202020204" pitchFamily="34" charset="0"/>
                      </a:endParaRPr>
                    </a:p>
                  </a:txBody>
                  <a:tcPr/>
                </a:tc>
                <a:tc>
                  <a:txBody>
                    <a:bodyPr/>
                    <a:lstStyle/>
                    <a:p>
                      <a:endParaRPr lang="en-US"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4"/>
                  </a:ext>
                </a:extLst>
              </a:tr>
              <a:tr h="353484">
                <a:tc>
                  <a:txBody>
                    <a:bodyPr/>
                    <a:lstStyle/>
                    <a:p>
                      <a:endParaRPr lang="en-US" sz="1600" dirty="0">
                        <a:latin typeface="Arial" panose="020B0604020202020204" pitchFamily="34" charset="0"/>
                        <a:cs typeface="Arial" panose="020B0604020202020204" pitchFamily="34" charset="0"/>
                      </a:endParaRPr>
                    </a:p>
                  </a:txBody>
                  <a:tcPr/>
                </a:tc>
                <a:tc>
                  <a:txBody>
                    <a:bodyPr/>
                    <a:lstStyle/>
                    <a:p>
                      <a:endParaRPr lang="en-US" sz="1600">
                        <a:latin typeface="Arial" panose="020B0604020202020204" pitchFamily="34" charset="0"/>
                        <a:cs typeface="Arial" panose="020B0604020202020204" pitchFamily="34" charset="0"/>
                      </a:endParaRPr>
                    </a:p>
                  </a:txBody>
                  <a:tcPr/>
                </a:tc>
                <a:tc>
                  <a:txBody>
                    <a:bodyPr/>
                    <a:lstStyle/>
                    <a:p>
                      <a:endParaRPr lang="en-US"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5"/>
                  </a:ext>
                </a:extLst>
              </a:tr>
              <a:tr h="353484">
                <a:tc>
                  <a:txBody>
                    <a:bodyPr/>
                    <a:lstStyle/>
                    <a:p>
                      <a:endParaRPr lang="en-US" sz="1600" dirty="0">
                        <a:latin typeface="Arial" panose="020B0604020202020204" pitchFamily="34" charset="0"/>
                        <a:cs typeface="Arial" panose="020B0604020202020204" pitchFamily="34" charset="0"/>
                      </a:endParaRPr>
                    </a:p>
                  </a:txBody>
                  <a:tcPr/>
                </a:tc>
                <a:tc>
                  <a:txBody>
                    <a:bodyPr/>
                    <a:lstStyle/>
                    <a:p>
                      <a:endParaRPr lang="en-US" sz="1600">
                        <a:latin typeface="Arial" panose="020B0604020202020204" pitchFamily="34" charset="0"/>
                        <a:cs typeface="Arial" panose="020B0604020202020204" pitchFamily="34" charset="0"/>
                      </a:endParaRPr>
                    </a:p>
                  </a:txBody>
                  <a:tcPr/>
                </a:tc>
                <a:tc>
                  <a:txBody>
                    <a:bodyPr/>
                    <a:lstStyle/>
                    <a:p>
                      <a:endParaRPr lang="en-US"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6"/>
                  </a:ext>
                </a:extLst>
              </a:tr>
            </a:tbl>
          </a:graphicData>
        </a:graphic>
      </p:graphicFrame>
      <p:sp>
        <p:nvSpPr>
          <p:cNvPr id="3" name="Slide Number Placeholder 2"/>
          <p:cNvSpPr>
            <a:spLocks noGrp="1"/>
          </p:cNvSpPr>
          <p:nvPr>
            <p:ph type="sldNum" sz="quarter" idx="12"/>
          </p:nvPr>
        </p:nvSpPr>
        <p:spPr/>
        <p:txBody>
          <a:bodyPr/>
          <a:lstStyle/>
          <a:p>
            <a:fld id="{AA291B03-E148-470F-B072-028D807E760C}" type="slidenum">
              <a:rPr lang="en-US" sz="1200" smtClean="0"/>
              <a:t>18</a:t>
            </a:fld>
            <a:endParaRPr lang="en-US" sz="1200"/>
          </a:p>
        </p:txBody>
      </p:sp>
      <p:sp>
        <p:nvSpPr>
          <p:cNvPr id="6" name="Rectangle 5"/>
          <p:cNvSpPr/>
          <p:nvPr/>
        </p:nvSpPr>
        <p:spPr>
          <a:xfrm>
            <a:off x="838200" y="5692800"/>
            <a:ext cx="7830796" cy="307777"/>
          </a:xfrm>
          <a:prstGeom prst="rect">
            <a:avLst/>
          </a:prstGeom>
        </p:spPr>
        <p:txBody>
          <a:bodyPr wrap="square">
            <a:spAutoFit/>
          </a:bodyPr>
          <a:lstStyle/>
          <a:p>
            <a:r>
              <a:rPr lang="en-US" sz="1400" i="1" dirty="0">
                <a:solidFill>
                  <a:srgbClr val="C00000"/>
                </a:solidFill>
                <a:latin typeface="Gotham"/>
                <a:cs typeface="Arial" panose="020B0604020202020204" pitchFamily="34" charset="0"/>
              </a:rPr>
              <a:t>*</a:t>
            </a:r>
            <a:r>
              <a:rPr lang="en-US" sz="1400" i="1" dirty="0">
                <a:solidFill>
                  <a:srgbClr val="C00000"/>
                </a:solidFill>
                <a:latin typeface="Arial" panose="020B0604020202020204" pitchFamily="34" charset="0"/>
                <a:cs typeface="Arial" panose="020B0604020202020204" pitchFamily="34" charset="0"/>
              </a:rPr>
              <a:t>Maximum of 150 characters, including spaces, 16pt font, per entry.</a:t>
            </a:r>
            <a:endParaRPr lang="en-US" sz="1400" dirty="0">
              <a:solidFill>
                <a:srgbClr val="C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514707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1752"/>
            <a:ext cx="10972800" cy="612648"/>
          </a:xfrm>
        </p:spPr>
        <p:txBody>
          <a:bodyPr>
            <a:normAutofit/>
          </a:bodyPr>
          <a:lstStyle/>
          <a:p>
            <a:pPr algn="l"/>
            <a:r>
              <a:rPr lang="en-US" sz="2000" b="1" dirty="0">
                <a:solidFill>
                  <a:srgbClr val="119AC2"/>
                </a:solidFill>
              </a:rPr>
              <a:t>Project Summary</a:t>
            </a:r>
            <a:r>
              <a:rPr lang="en-US" sz="2000" b="1" i="1" dirty="0">
                <a:solidFill>
                  <a:srgbClr val="119AC2"/>
                </a:solidFill>
              </a:rPr>
              <a:t> (maximum 1 slide)</a:t>
            </a:r>
            <a:endParaRPr lang="en-US" sz="2000" b="1" dirty="0">
              <a:solidFill>
                <a:srgbClr val="119AC2"/>
              </a:solidFill>
            </a:endParaRPr>
          </a:p>
        </p:txBody>
      </p:sp>
      <p:sp>
        <p:nvSpPr>
          <p:cNvPr id="12" name="Content Placeholder 2"/>
          <p:cNvSpPr txBox="1">
            <a:spLocks/>
          </p:cNvSpPr>
          <p:nvPr/>
        </p:nvSpPr>
        <p:spPr>
          <a:xfrm>
            <a:off x="838200" y="1016001"/>
            <a:ext cx="10515600" cy="504613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Clr>
                <a:schemeClr val="tx1">
                  <a:lumMod val="50000"/>
                  <a:lumOff val="50000"/>
                </a:schemeClr>
              </a:buClr>
              <a:defRPr/>
            </a:pPr>
            <a:r>
              <a:rPr lang="en-GB" sz="1600" dirty="0">
                <a:solidFill>
                  <a:schemeClr val="bg2">
                    <a:lumMod val="50000"/>
                  </a:schemeClr>
                </a:solidFill>
                <a:latin typeface="Arial" panose="020B0604020202020204" pitchFamily="34" charset="0"/>
                <a:cs typeface="Arial" panose="020B0604020202020204" pitchFamily="34" charset="0"/>
              </a:rPr>
              <a:t>Project Title:</a:t>
            </a:r>
          </a:p>
          <a:p>
            <a:pPr marL="0" indent="0">
              <a:buClr>
                <a:schemeClr val="tx1">
                  <a:lumMod val="50000"/>
                  <a:lumOff val="50000"/>
                </a:schemeClr>
              </a:buClr>
              <a:buNone/>
              <a:defRPr/>
            </a:pPr>
            <a:endParaRPr lang="en-GB" sz="1600" dirty="0">
              <a:solidFill>
                <a:schemeClr val="bg2">
                  <a:lumMod val="50000"/>
                </a:schemeClr>
              </a:solidFill>
              <a:latin typeface="Arial" panose="020B0604020202020204" pitchFamily="34" charset="0"/>
              <a:cs typeface="Arial" panose="020B0604020202020204" pitchFamily="34" charset="0"/>
            </a:endParaRPr>
          </a:p>
          <a:p>
            <a:pPr>
              <a:buClr>
                <a:schemeClr val="tx1">
                  <a:lumMod val="50000"/>
                  <a:lumOff val="50000"/>
                </a:schemeClr>
              </a:buClr>
              <a:defRPr/>
            </a:pPr>
            <a:r>
              <a:rPr lang="en-GB" sz="1600" dirty="0">
                <a:solidFill>
                  <a:schemeClr val="bg2">
                    <a:lumMod val="50000"/>
                  </a:schemeClr>
                </a:solidFill>
                <a:latin typeface="Arial" panose="020B0604020202020204" pitchFamily="34" charset="0"/>
                <a:cs typeface="Arial" panose="020B0604020202020204" pitchFamily="34" charset="0"/>
              </a:rPr>
              <a:t>Summary of Scope and Objectives </a:t>
            </a:r>
            <a:r>
              <a:rPr lang="en-US" sz="1400" i="1" dirty="0">
                <a:solidFill>
                  <a:srgbClr val="C00000"/>
                </a:solidFill>
                <a:latin typeface="Arial" panose="020B0604020202020204" pitchFamily="34" charset="0"/>
                <a:cs typeface="Arial" panose="020B0604020202020204" pitchFamily="34" charset="0"/>
              </a:rPr>
              <a:t>(maximum of 150 characters, including spaces, 16pt font, per bullet)</a:t>
            </a:r>
            <a:r>
              <a:rPr lang="en-GB" sz="1600" dirty="0">
                <a:solidFill>
                  <a:schemeClr val="bg2">
                    <a:lumMod val="50000"/>
                  </a:schemeClr>
                </a:solidFill>
                <a:latin typeface="Arial" panose="020B0604020202020204" pitchFamily="34" charset="0"/>
                <a:cs typeface="Arial" panose="020B0604020202020204" pitchFamily="34" charset="0"/>
              </a:rPr>
              <a:t>:</a:t>
            </a:r>
          </a:p>
          <a:p>
            <a:pPr lvl="1">
              <a:buClr>
                <a:schemeClr val="tx1">
                  <a:lumMod val="50000"/>
                  <a:lumOff val="50000"/>
                </a:schemeClr>
              </a:buClr>
              <a:defRPr/>
            </a:pPr>
            <a:r>
              <a:rPr lang="en-GB" sz="1600" dirty="0">
                <a:solidFill>
                  <a:schemeClr val="bg2">
                    <a:lumMod val="50000"/>
                  </a:schemeClr>
                </a:solidFill>
                <a:latin typeface="Arial" panose="020B0604020202020204" pitchFamily="34" charset="0"/>
                <a:cs typeface="Arial" panose="020B0604020202020204" pitchFamily="34" charset="0"/>
              </a:rPr>
              <a:t>X</a:t>
            </a:r>
          </a:p>
          <a:p>
            <a:pPr lvl="1">
              <a:buClr>
                <a:schemeClr val="tx1">
                  <a:lumMod val="50000"/>
                  <a:lumOff val="50000"/>
                </a:schemeClr>
              </a:buClr>
              <a:defRPr/>
            </a:pPr>
            <a:r>
              <a:rPr lang="en-GB" sz="1600" dirty="0">
                <a:solidFill>
                  <a:schemeClr val="bg2">
                    <a:lumMod val="50000"/>
                  </a:schemeClr>
                </a:solidFill>
                <a:latin typeface="Arial" panose="020B0604020202020204" pitchFamily="34" charset="0"/>
                <a:cs typeface="Arial" panose="020B0604020202020204" pitchFamily="34" charset="0"/>
              </a:rPr>
              <a:t>X</a:t>
            </a:r>
          </a:p>
          <a:p>
            <a:pPr marL="0" indent="0">
              <a:buClr>
                <a:schemeClr val="tx1">
                  <a:lumMod val="50000"/>
                  <a:lumOff val="50000"/>
                </a:schemeClr>
              </a:buClr>
              <a:buNone/>
              <a:defRPr/>
            </a:pPr>
            <a:endParaRPr lang="en-GB" sz="1600" dirty="0">
              <a:solidFill>
                <a:schemeClr val="bg2">
                  <a:lumMod val="50000"/>
                </a:schemeClr>
              </a:solidFill>
              <a:latin typeface="Arial" panose="020B0604020202020204" pitchFamily="34" charset="0"/>
              <a:cs typeface="Arial" panose="020B0604020202020204" pitchFamily="34" charset="0"/>
            </a:endParaRPr>
          </a:p>
          <a:p>
            <a:pPr>
              <a:buClr>
                <a:schemeClr val="tx1">
                  <a:lumMod val="50000"/>
                  <a:lumOff val="50000"/>
                </a:schemeClr>
              </a:buClr>
              <a:defRPr/>
            </a:pPr>
            <a:r>
              <a:rPr lang="en-GB" sz="1600" dirty="0">
                <a:solidFill>
                  <a:schemeClr val="bg2">
                    <a:lumMod val="50000"/>
                  </a:schemeClr>
                </a:solidFill>
                <a:latin typeface="Arial" panose="020B0604020202020204" pitchFamily="34" charset="0"/>
                <a:cs typeface="Arial" panose="020B0604020202020204" pitchFamily="34" charset="0"/>
              </a:rPr>
              <a:t>What needs to be achieved for a successful outcome </a:t>
            </a:r>
            <a:r>
              <a:rPr lang="en-US" sz="1400" i="1" dirty="0">
                <a:solidFill>
                  <a:srgbClr val="C00000"/>
                </a:solidFill>
                <a:latin typeface="Arial" panose="020B0604020202020204" pitchFamily="34" charset="0"/>
                <a:cs typeface="Arial" panose="020B0604020202020204" pitchFamily="34" charset="0"/>
              </a:rPr>
              <a:t>(maximum of 150 characters, including spaces, 16pt font, per bullet)</a:t>
            </a:r>
            <a:r>
              <a:rPr lang="en-GB" sz="1600" dirty="0">
                <a:solidFill>
                  <a:schemeClr val="bg2">
                    <a:lumMod val="50000"/>
                  </a:schemeClr>
                </a:solidFill>
                <a:latin typeface="Arial" panose="020B0604020202020204" pitchFamily="34" charset="0"/>
                <a:cs typeface="Arial" panose="020B0604020202020204" pitchFamily="34" charset="0"/>
              </a:rPr>
              <a:t>?</a:t>
            </a:r>
          </a:p>
          <a:p>
            <a:pPr lvl="1">
              <a:buClr>
                <a:schemeClr val="tx1">
                  <a:lumMod val="50000"/>
                  <a:lumOff val="50000"/>
                </a:schemeClr>
              </a:buClr>
              <a:defRPr/>
            </a:pPr>
            <a:r>
              <a:rPr lang="en-GB" sz="1600" dirty="0">
                <a:solidFill>
                  <a:schemeClr val="bg2">
                    <a:lumMod val="50000"/>
                  </a:schemeClr>
                </a:solidFill>
                <a:latin typeface="Arial" panose="020B0604020202020204" pitchFamily="34" charset="0"/>
                <a:cs typeface="Arial" panose="020B0604020202020204" pitchFamily="34" charset="0"/>
              </a:rPr>
              <a:t>X</a:t>
            </a:r>
          </a:p>
          <a:p>
            <a:pPr lvl="1">
              <a:buClr>
                <a:schemeClr val="tx1">
                  <a:lumMod val="50000"/>
                  <a:lumOff val="50000"/>
                </a:schemeClr>
              </a:buClr>
              <a:defRPr/>
            </a:pPr>
            <a:r>
              <a:rPr lang="en-GB" sz="1600" dirty="0">
                <a:solidFill>
                  <a:schemeClr val="bg2">
                    <a:lumMod val="50000"/>
                  </a:schemeClr>
                </a:solidFill>
                <a:latin typeface="Arial" panose="020B0604020202020204" pitchFamily="34" charset="0"/>
                <a:cs typeface="Arial" panose="020B0604020202020204" pitchFamily="34" charset="0"/>
              </a:rPr>
              <a:t>X</a:t>
            </a:r>
          </a:p>
          <a:p>
            <a:pPr lvl="1">
              <a:buClr>
                <a:schemeClr val="tx1">
                  <a:lumMod val="50000"/>
                  <a:lumOff val="50000"/>
                </a:schemeClr>
              </a:buClr>
              <a:defRPr/>
            </a:pPr>
            <a:endParaRPr lang="en-GB" sz="1600" dirty="0">
              <a:solidFill>
                <a:schemeClr val="bg2">
                  <a:lumMod val="50000"/>
                </a:schemeClr>
              </a:solidFill>
              <a:latin typeface="Gotham"/>
              <a:cs typeface="Arial" panose="020B0604020202020204" pitchFamily="34" charset="0"/>
            </a:endParaRPr>
          </a:p>
          <a:p>
            <a:pPr lvl="1">
              <a:buClr>
                <a:schemeClr val="tx1">
                  <a:lumMod val="50000"/>
                  <a:lumOff val="50000"/>
                </a:schemeClr>
              </a:buClr>
              <a:defRPr/>
            </a:pPr>
            <a:endParaRPr lang="en-GB" sz="1600" dirty="0">
              <a:solidFill>
                <a:schemeClr val="bg2">
                  <a:lumMod val="50000"/>
                </a:schemeClr>
              </a:solidFill>
              <a:latin typeface="Gotham"/>
              <a:cs typeface="Arial" panose="020B0604020202020204" pitchFamily="34" charset="0"/>
            </a:endParaRPr>
          </a:p>
          <a:p>
            <a:pPr>
              <a:buClr>
                <a:schemeClr val="tx1">
                  <a:lumMod val="50000"/>
                  <a:lumOff val="50000"/>
                </a:schemeClr>
              </a:buClr>
              <a:defRPr/>
            </a:pPr>
            <a:endParaRPr lang="en-GB" sz="2000" dirty="0">
              <a:solidFill>
                <a:schemeClr val="bg2">
                  <a:lumMod val="50000"/>
                </a:schemeClr>
              </a:solidFill>
              <a:latin typeface="Gotham"/>
              <a:cs typeface="Arial" panose="020B0604020202020204" pitchFamily="34" charset="0"/>
            </a:endParaRPr>
          </a:p>
          <a:p>
            <a:pPr marL="0" indent="0">
              <a:buClr>
                <a:schemeClr val="tx1">
                  <a:lumMod val="50000"/>
                  <a:lumOff val="50000"/>
                </a:schemeClr>
              </a:buClr>
              <a:buNone/>
              <a:defRPr/>
            </a:pPr>
            <a:endParaRPr lang="en-GB" sz="1600" dirty="0">
              <a:solidFill>
                <a:schemeClr val="bg2">
                  <a:lumMod val="50000"/>
                </a:schemeClr>
              </a:solidFill>
              <a:latin typeface="Gotham"/>
              <a:cs typeface="Arial" panose="020B0604020202020204" pitchFamily="34" charset="0"/>
            </a:endParaRPr>
          </a:p>
        </p:txBody>
      </p:sp>
      <p:sp>
        <p:nvSpPr>
          <p:cNvPr id="3" name="Slide Number Placeholder 2"/>
          <p:cNvSpPr>
            <a:spLocks noGrp="1"/>
          </p:cNvSpPr>
          <p:nvPr>
            <p:ph type="sldNum" sz="quarter" idx="12"/>
          </p:nvPr>
        </p:nvSpPr>
        <p:spPr/>
        <p:txBody>
          <a:bodyPr/>
          <a:lstStyle/>
          <a:p>
            <a:fld id="{AA291B03-E148-470F-B072-028D807E760C}" type="slidenum">
              <a:rPr lang="en-US" sz="1200" smtClean="0"/>
              <a:t>19</a:t>
            </a:fld>
            <a:endParaRPr lang="en-US" sz="1200"/>
          </a:p>
        </p:txBody>
      </p:sp>
    </p:spTree>
    <p:extLst>
      <p:ext uri="{BB962C8B-B14F-4D97-AF65-F5344CB8AC3E}">
        <p14:creationId xmlns:p14="http://schemas.microsoft.com/office/powerpoint/2010/main" val="2704165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AA291B03-E148-470F-B072-028D807E760C}" type="slidenum">
              <a:rPr lang="en-US" smtClean="0"/>
              <a:t>2</a:t>
            </a:fld>
            <a:endParaRPr lang="en-US"/>
          </a:p>
        </p:txBody>
      </p:sp>
      <p:sp>
        <p:nvSpPr>
          <p:cNvPr id="6" name="Title 1"/>
          <p:cNvSpPr txBox="1">
            <a:spLocks/>
          </p:cNvSpPr>
          <p:nvPr/>
        </p:nvSpPr>
        <p:spPr>
          <a:xfrm>
            <a:off x="609600" y="224841"/>
            <a:ext cx="10972800" cy="433186"/>
          </a:xfrm>
          <a:prstGeom prst="rect">
            <a:avLst/>
          </a:prstGeom>
        </p:spPr>
        <p:txBody>
          <a:bodyPr vert="horz" anchor="b">
            <a:normAutofit/>
          </a:bodyPr>
          <a:lstStyle>
            <a:lvl1pPr algn="ctr" rtl="0" eaLnBrk="1" latinLnBrk="0" hangingPunct="1">
              <a:spcBef>
                <a:spcPct val="0"/>
              </a:spcBef>
              <a:buNone/>
              <a:defRPr kumimoji="0" sz="6000" kern="1200">
                <a:solidFill>
                  <a:srgbClr val="696969"/>
                </a:solidFill>
                <a:latin typeface="Arial" panose="020B0604020202020204" pitchFamily="34" charset="0"/>
                <a:ea typeface="+mj-ea"/>
                <a:cs typeface="Arial" panose="020B0604020202020204" pitchFamily="34" charset="0"/>
              </a:defRPr>
            </a:lvl1pPr>
          </a:lstStyle>
          <a:p>
            <a:pPr algn="l"/>
            <a:r>
              <a:rPr lang="en-US" sz="2000" b="1" dirty="0">
                <a:solidFill>
                  <a:srgbClr val="119AC2"/>
                </a:solidFill>
              </a:rPr>
              <a:t>Checklist</a:t>
            </a:r>
            <a:endParaRPr lang="en-US" sz="2000" b="1" i="1" dirty="0">
              <a:solidFill>
                <a:srgbClr val="119AC2"/>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953447130"/>
              </p:ext>
            </p:extLst>
          </p:nvPr>
        </p:nvGraphicFramePr>
        <p:xfrm>
          <a:off x="2139297" y="658027"/>
          <a:ext cx="7913406" cy="5455920"/>
        </p:xfrm>
        <a:graphic>
          <a:graphicData uri="http://schemas.openxmlformats.org/drawingml/2006/table">
            <a:tbl>
              <a:tblPr firstRow="1" bandRow="1">
                <a:tableStyleId>{5C22544A-7EE6-4342-B048-85BDC9FD1C3A}</a:tableStyleId>
              </a:tblPr>
              <a:tblGrid>
                <a:gridCol w="1020117">
                  <a:extLst>
                    <a:ext uri="{9D8B030D-6E8A-4147-A177-3AD203B41FA5}">
                      <a16:colId xmlns:a16="http://schemas.microsoft.com/office/drawing/2014/main" val="20000"/>
                    </a:ext>
                  </a:extLst>
                </a:gridCol>
                <a:gridCol w="6893289">
                  <a:extLst>
                    <a:ext uri="{9D8B030D-6E8A-4147-A177-3AD203B41FA5}">
                      <a16:colId xmlns:a16="http://schemas.microsoft.com/office/drawing/2014/main" val="20001"/>
                    </a:ext>
                  </a:extLst>
                </a:gridCol>
              </a:tblGrid>
              <a:tr h="247827">
                <a:tc>
                  <a:txBody>
                    <a:bodyPr/>
                    <a:lstStyle/>
                    <a:p>
                      <a:pPr algn="ctr"/>
                      <a:r>
                        <a:rPr lang="en-US" sz="1200" dirty="0">
                          <a:solidFill>
                            <a:schemeClr val="bg1"/>
                          </a:solidFill>
                          <a:latin typeface="Arial" panose="020B0604020202020204" pitchFamily="34" charset="0"/>
                          <a:cs typeface="Arial" panose="020B0604020202020204" pitchFamily="34" charset="0"/>
                        </a:rPr>
                        <a:t>Page</a:t>
                      </a:r>
                    </a:p>
                  </a:txBody>
                  <a:tcPr>
                    <a:solidFill>
                      <a:srgbClr val="119AC2"/>
                    </a:solidFill>
                  </a:tcPr>
                </a:tc>
                <a:tc>
                  <a:txBody>
                    <a:bodyPr/>
                    <a:lstStyle/>
                    <a:p>
                      <a:pPr algn="l"/>
                      <a:r>
                        <a:rPr lang="en-US" sz="1200" dirty="0">
                          <a:solidFill>
                            <a:schemeClr val="bg1"/>
                          </a:solidFill>
                          <a:latin typeface="Arial" panose="020B0604020202020204" pitchFamily="34" charset="0"/>
                          <a:cs typeface="Arial" panose="020B0604020202020204" pitchFamily="34" charset="0"/>
                        </a:rPr>
                        <a:t>Title</a:t>
                      </a:r>
                    </a:p>
                  </a:txBody>
                  <a:tcPr>
                    <a:solidFill>
                      <a:srgbClr val="119AC2"/>
                    </a:solidFill>
                  </a:tcPr>
                </a:tc>
                <a:extLst>
                  <a:ext uri="{0D108BD9-81ED-4DB2-BD59-A6C34878D82A}">
                    <a16:rowId xmlns:a16="http://schemas.microsoft.com/office/drawing/2014/main" val="10000"/>
                  </a:ext>
                </a:extLst>
              </a:tr>
              <a:tr h="182880">
                <a:tc>
                  <a:txBody>
                    <a:bodyPr/>
                    <a:lstStyle/>
                    <a:p>
                      <a:pPr algn="ctr"/>
                      <a:r>
                        <a:rPr lang="en-US" sz="1100" dirty="0">
                          <a:solidFill>
                            <a:srgbClr val="696969"/>
                          </a:solidFill>
                          <a:latin typeface="Arial" panose="020B0604020202020204" pitchFamily="34" charset="0"/>
                          <a:cs typeface="Arial" panose="020B0604020202020204" pitchFamily="34" charset="0"/>
                        </a:rPr>
                        <a:t>3</a:t>
                      </a:r>
                    </a:p>
                  </a:txBody>
                  <a:tcP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solidFill>
                            <a:schemeClr val="bg2">
                              <a:lumMod val="50000"/>
                            </a:schemeClr>
                          </a:solidFill>
                          <a:latin typeface="Arial" panose="020B0604020202020204" pitchFamily="34" charset="0"/>
                          <a:cs typeface="Arial" panose="020B0604020202020204" pitchFamily="34" charset="0"/>
                        </a:rPr>
                        <a:t>Corporate Profile</a:t>
                      </a:r>
                    </a:p>
                  </a:txBody>
                  <a:tcPr>
                    <a:solidFill>
                      <a:schemeClr val="bg1">
                        <a:lumMod val="85000"/>
                      </a:schemeClr>
                    </a:solidFill>
                  </a:tcPr>
                </a:tc>
                <a:extLst>
                  <a:ext uri="{0D108BD9-81ED-4DB2-BD59-A6C34878D82A}">
                    <a16:rowId xmlns:a16="http://schemas.microsoft.com/office/drawing/2014/main" val="10001"/>
                  </a:ext>
                </a:extLst>
              </a:tr>
              <a:tr h="182880">
                <a:tc>
                  <a:txBody>
                    <a:bodyPr/>
                    <a:lstStyle/>
                    <a:p>
                      <a:pPr algn="ctr"/>
                      <a:r>
                        <a:rPr lang="en-US" sz="1100" dirty="0">
                          <a:solidFill>
                            <a:srgbClr val="696969"/>
                          </a:solidFill>
                          <a:latin typeface="Arial" panose="020B0604020202020204" pitchFamily="34" charset="0"/>
                          <a:cs typeface="Arial" panose="020B0604020202020204" pitchFamily="34" charset="0"/>
                        </a:rPr>
                        <a:t>4</a:t>
                      </a:r>
                    </a:p>
                  </a:txBody>
                  <a:tcP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solidFill>
                            <a:schemeClr val="bg2">
                              <a:lumMod val="50000"/>
                            </a:schemeClr>
                          </a:solidFill>
                          <a:latin typeface="Arial" panose="020B0604020202020204" pitchFamily="34" charset="0"/>
                          <a:cs typeface="Arial" panose="020B0604020202020204" pitchFamily="34" charset="0"/>
                        </a:rPr>
                        <a:t>Funds Raised to Date</a:t>
                      </a:r>
                    </a:p>
                  </a:txBody>
                  <a:tcPr>
                    <a:solidFill>
                      <a:schemeClr val="bg1">
                        <a:lumMod val="85000"/>
                      </a:schemeClr>
                    </a:solidFill>
                  </a:tcPr>
                </a:tc>
                <a:extLst>
                  <a:ext uri="{0D108BD9-81ED-4DB2-BD59-A6C34878D82A}">
                    <a16:rowId xmlns:a16="http://schemas.microsoft.com/office/drawing/2014/main" val="10002"/>
                  </a:ext>
                </a:extLst>
              </a:tr>
              <a:tr h="182880">
                <a:tc>
                  <a:txBody>
                    <a:bodyPr/>
                    <a:lstStyle/>
                    <a:p>
                      <a:pPr algn="ctr"/>
                      <a:r>
                        <a:rPr lang="en-US" sz="1100" dirty="0">
                          <a:solidFill>
                            <a:srgbClr val="696969"/>
                          </a:solidFill>
                          <a:latin typeface="Arial" panose="020B0604020202020204" pitchFamily="34" charset="0"/>
                          <a:cs typeface="Arial" panose="020B0604020202020204" pitchFamily="34" charset="0"/>
                        </a:rPr>
                        <a:t>5</a:t>
                      </a:r>
                    </a:p>
                  </a:txBody>
                  <a:tcP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solidFill>
                            <a:schemeClr val="bg2">
                              <a:lumMod val="50000"/>
                            </a:schemeClr>
                          </a:solidFill>
                          <a:latin typeface="Arial" panose="020B0604020202020204" pitchFamily="34" charset="0"/>
                          <a:cs typeface="Arial" panose="020B0604020202020204" pitchFamily="34" charset="0"/>
                        </a:rPr>
                        <a:t>Problem – Solution</a:t>
                      </a:r>
                    </a:p>
                  </a:txBody>
                  <a:tcPr>
                    <a:solidFill>
                      <a:schemeClr val="bg1">
                        <a:lumMod val="95000"/>
                      </a:schemeClr>
                    </a:solidFill>
                  </a:tcPr>
                </a:tc>
                <a:extLst>
                  <a:ext uri="{0D108BD9-81ED-4DB2-BD59-A6C34878D82A}">
                    <a16:rowId xmlns:a16="http://schemas.microsoft.com/office/drawing/2014/main" val="10003"/>
                  </a:ext>
                </a:extLst>
              </a:tr>
              <a:tr h="182880">
                <a:tc>
                  <a:txBody>
                    <a:bodyPr/>
                    <a:lstStyle/>
                    <a:p>
                      <a:pPr algn="ctr"/>
                      <a:r>
                        <a:rPr lang="en-US" sz="1100" dirty="0">
                          <a:solidFill>
                            <a:srgbClr val="696969"/>
                          </a:solidFill>
                          <a:latin typeface="Arial" panose="020B0604020202020204" pitchFamily="34" charset="0"/>
                          <a:cs typeface="Arial" panose="020B0604020202020204" pitchFamily="34" charset="0"/>
                        </a:rPr>
                        <a:t>6</a:t>
                      </a:r>
                    </a:p>
                  </a:txBody>
                  <a:tcP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solidFill>
                            <a:schemeClr val="bg2">
                              <a:lumMod val="50000"/>
                            </a:schemeClr>
                          </a:solidFill>
                          <a:latin typeface="Arial" panose="020B0604020202020204" pitchFamily="34" charset="0"/>
                          <a:cs typeface="Arial" panose="020B0604020202020204" pitchFamily="34" charset="0"/>
                        </a:rPr>
                        <a:t>Environmental Benefits</a:t>
                      </a:r>
                    </a:p>
                  </a:txBody>
                  <a:tcPr>
                    <a:solidFill>
                      <a:schemeClr val="bg1">
                        <a:lumMod val="85000"/>
                      </a:schemeClr>
                    </a:solidFill>
                  </a:tcPr>
                </a:tc>
                <a:extLst>
                  <a:ext uri="{0D108BD9-81ED-4DB2-BD59-A6C34878D82A}">
                    <a16:rowId xmlns:a16="http://schemas.microsoft.com/office/drawing/2014/main" val="10004"/>
                  </a:ext>
                </a:extLst>
              </a:tr>
              <a:tr h="182880">
                <a:tc>
                  <a:txBody>
                    <a:bodyPr/>
                    <a:lstStyle/>
                    <a:p>
                      <a:pPr algn="ctr"/>
                      <a:r>
                        <a:rPr lang="en-US" sz="1100" dirty="0">
                          <a:solidFill>
                            <a:srgbClr val="696969"/>
                          </a:solidFill>
                          <a:latin typeface="Arial" panose="020B0604020202020204" pitchFamily="34" charset="0"/>
                          <a:cs typeface="Arial" panose="020B0604020202020204" pitchFamily="34" charset="0"/>
                        </a:rPr>
                        <a:t>7</a:t>
                      </a:r>
                    </a:p>
                  </a:txBody>
                  <a:tcP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solidFill>
                            <a:schemeClr val="bg2">
                              <a:lumMod val="50000"/>
                            </a:schemeClr>
                          </a:solidFill>
                          <a:latin typeface="Arial" panose="020B0604020202020204" pitchFamily="34" charset="0"/>
                          <a:cs typeface="Arial" panose="020B0604020202020204" pitchFamily="34" charset="0"/>
                        </a:rPr>
                        <a:t>Innovation 1 – Key Innovation</a:t>
                      </a:r>
                    </a:p>
                  </a:txBody>
                  <a:tcPr>
                    <a:solidFill>
                      <a:schemeClr val="bg1">
                        <a:lumMod val="95000"/>
                      </a:schemeClr>
                    </a:solidFill>
                  </a:tcPr>
                </a:tc>
                <a:extLst>
                  <a:ext uri="{0D108BD9-81ED-4DB2-BD59-A6C34878D82A}">
                    <a16:rowId xmlns:a16="http://schemas.microsoft.com/office/drawing/2014/main" val="10005"/>
                  </a:ext>
                </a:extLst>
              </a:tr>
              <a:tr h="182880">
                <a:tc>
                  <a:txBody>
                    <a:bodyPr/>
                    <a:lstStyle/>
                    <a:p>
                      <a:pPr algn="ctr"/>
                      <a:r>
                        <a:rPr lang="en-US" sz="1100" dirty="0">
                          <a:solidFill>
                            <a:srgbClr val="696969"/>
                          </a:solidFill>
                          <a:latin typeface="Arial" panose="020B0604020202020204" pitchFamily="34" charset="0"/>
                          <a:cs typeface="Arial" panose="020B0604020202020204" pitchFamily="34" charset="0"/>
                        </a:rPr>
                        <a:t>8</a:t>
                      </a:r>
                    </a:p>
                  </a:txBody>
                  <a:tcPr>
                    <a:solidFill>
                      <a:schemeClr val="bg1">
                        <a:lumMod val="85000"/>
                      </a:schemeClr>
                    </a:solidFill>
                  </a:tcPr>
                </a:tc>
                <a:tc>
                  <a:txBody>
                    <a:bodyPr/>
                    <a:lstStyle/>
                    <a:p>
                      <a:r>
                        <a:rPr lang="en-US" sz="1100" dirty="0">
                          <a:solidFill>
                            <a:schemeClr val="bg2">
                              <a:lumMod val="50000"/>
                            </a:schemeClr>
                          </a:solidFill>
                          <a:latin typeface="Arial" panose="020B0604020202020204" pitchFamily="34" charset="0"/>
                          <a:cs typeface="Arial" panose="020B0604020202020204" pitchFamily="34" charset="0"/>
                        </a:rPr>
                        <a:t>Innovation 2 – Detailed Description</a:t>
                      </a:r>
                      <a:endParaRPr lang="en-US" sz="1100" dirty="0">
                        <a:latin typeface="Arial" panose="020B0604020202020204" pitchFamily="34" charset="0"/>
                        <a:cs typeface="Arial" panose="020B0604020202020204" pitchFamily="34" charset="0"/>
                      </a:endParaRPr>
                    </a:p>
                  </a:txBody>
                  <a:tcPr>
                    <a:solidFill>
                      <a:schemeClr val="bg1">
                        <a:lumMod val="85000"/>
                      </a:schemeClr>
                    </a:solidFill>
                  </a:tcPr>
                </a:tc>
                <a:extLst>
                  <a:ext uri="{0D108BD9-81ED-4DB2-BD59-A6C34878D82A}">
                    <a16:rowId xmlns:a16="http://schemas.microsoft.com/office/drawing/2014/main" val="10006"/>
                  </a:ext>
                </a:extLst>
              </a:tr>
              <a:tr h="182880">
                <a:tc>
                  <a:txBody>
                    <a:bodyPr/>
                    <a:lstStyle/>
                    <a:p>
                      <a:pPr algn="ctr"/>
                      <a:r>
                        <a:rPr lang="en-US" sz="1100" dirty="0">
                          <a:solidFill>
                            <a:srgbClr val="696969"/>
                          </a:solidFill>
                          <a:latin typeface="Arial" panose="020B0604020202020204" pitchFamily="34" charset="0"/>
                          <a:cs typeface="Arial" panose="020B0604020202020204" pitchFamily="34" charset="0"/>
                        </a:rPr>
                        <a:t>9</a:t>
                      </a:r>
                    </a:p>
                  </a:txBody>
                  <a:tcPr>
                    <a:solidFill>
                      <a:schemeClr val="bg1">
                        <a:lumMod val="95000"/>
                      </a:schemeClr>
                    </a:solidFill>
                  </a:tcPr>
                </a:tc>
                <a:tc>
                  <a:txBody>
                    <a:bodyPr/>
                    <a:lstStyle/>
                    <a:p>
                      <a:r>
                        <a:rPr lang="en-US" sz="1100" dirty="0">
                          <a:solidFill>
                            <a:schemeClr val="bg2">
                              <a:lumMod val="50000"/>
                            </a:schemeClr>
                          </a:solidFill>
                          <a:latin typeface="Arial" panose="020B0604020202020204" pitchFamily="34" charset="0"/>
                          <a:cs typeface="Arial" panose="020B0604020202020204" pitchFamily="34" charset="0"/>
                        </a:rPr>
                        <a:t>Innovation 3 – History of Technology Development, Key Performance Metrics</a:t>
                      </a:r>
                      <a:endParaRPr lang="en-US" sz="1100" dirty="0">
                        <a:latin typeface="Arial" panose="020B0604020202020204" pitchFamily="34" charset="0"/>
                        <a:cs typeface="Arial" panose="020B0604020202020204" pitchFamily="34" charset="0"/>
                      </a:endParaRPr>
                    </a:p>
                  </a:txBody>
                  <a:tcPr>
                    <a:solidFill>
                      <a:schemeClr val="bg1">
                        <a:lumMod val="95000"/>
                      </a:schemeClr>
                    </a:solidFill>
                  </a:tcPr>
                </a:tc>
                <a:extLst>
                  <a:ext uri="{0D108BD9-81ED-4DB2-BD59-A6C34878D82A}">
                    <a16:rowId xmlns:a16="http://schemas.microsoft.com/office/drawing/2014/main" val="10007"/>
                  </a:ext>
                </a:extLst>
              </a:tr>
              <a:tr h="182880">
                <a:tc>
                  <a:txBody>
                    <a:bodyPr/>
                    <a:lstStyle/>
                    <a:p>
                      <a:pPr algn="ctr"/>
                      <a:r>
                        <a:rPr lang="en-US" sz="1100" dirty="0">
                          <a:solidFill>
                            <a:srgbClr val="696969"/>
                          </a:solidFill>
                          <a:latin typeface="Arial" panose="020B0604020202020204" pitchFamily="34" charset="0"/>
                          <a:cs typeface="Arial" panose="020B0604020202020204" pitchFamily="34" charset="0"/>
                        </a:rPr>
                        <a:t>10</a:t>
                      </a:r>
                    </a:p>
                  </a:txBody>
                  <a:tcPr>
                    <a:solidFill>
                      <a:schemeClr val="bg1">
                        <a:lumMod val="85000"/>
                      </a:schemeClr>
                    </a:solidFill>
                  </a:tcPr>
                </a:tc>
                <a:tc>
                  <a:txBody>
                    <a:bodyPr/>
                    <a:lstStyle/>
                    <a:p>
                      <a:r>
                        <a:rPr lang="en-US" sz="1100" dirty="0">
                          <a:solidFill>
                            <a:schemeClr val="bg2">
                              <a:lumMod val="50000"/>
                            </a:schemeClr>
                          </a:solidFill>
                          <a:latin typeface="Arial" panose="020B0604020202020204" pitchFamily="34" charset="0"/>
                          <a:cs typeface="Arial" panose="020B0604020202020204" pitchFamily="34" charset="0"/>
                        </a:rPr>
                        <a:t>Innovation 4 – Visual Aids</a:t>
                      </a:r>
                      <a:endParaRPr lang="en-US" sz="1100" dirty="0">
                        <a:latin typeface="Arial" panose="020B0604020202020204" pitchFamily="34" charset="0"/>
                        <a:cs typeface="Arial" panose="020B0604020202020204" pitchFamily="34" charset="0"/>
                      </a:endParaRPr>
                    </a:p>
                  </a:txBody>
                  <a:tcPr>
                    <a:solidFill>
                      <a:schemeClr val="bg1">
                        <a:lumMod val="85000"/>
                      </a:schemeClr>
                    </a:solidFill>
                  </a:tcPr>
                </a:tc>
                <a:extLst>
                  <a:ext uri="{0D108BD9-81ED-4DB2-BD59-A6C34878D82A}">
                    <a16:rowId xmlns:a16="http://schemas.microsoft.com/office/drawing/2014/main" val="10008"/>
                  </a:ext>
                </a:extLst>
              </a:tr>
              <a:tr h="182880">
                <a:tc>
                  <a:txBody>
                    <a:bodyPr/>
                    <a:lstStyle/>
                    <a:p>
                      <a:pPr algn="ctr"/>
                      <a:r>
                        <a:rPr lang="en-US" sz="1100" dirty="0">
                          <a:solidFill>
                            <a:srgbClr val="696969"/>
                          </a:solidFill>
                          <a:latin typeface="Arial" panose="020B0604020202020204" pitchFamily="34" charset="0"/>
                          <a:cs typeface="Arial" panose="020B0604020202020204" pitchFamily="34" charset="0"/>
                        </a:rPr>
                        <a:t>11</a:t>
                      </a:r>
                    </a:p>
                  </a:txBody>
                  <a:tcPr>
                    <a:solidFill>
                      <a:schemeClr val="bg1">
                        <a:lumMod val="95000"/>
                      </a:schemeClr>
                    </a:solidFill>
                  </a:tcPr>
                </a:tc>
                <a:tc>
                  <a:txBody>
                    <a:bodyPr/>
                    <a:lstStyle/>
                    <a:p>
                      <a:r>
                        <a:rPr lang="en-US" sz="1100" dirty="0">
                          <a:solidFill>
                            <a:schemeClr val="bg2">
                              <a:lumMod val="50000"/>
                            </a:schemeClr>
                          </a:solidFill>
                          <a:latin typeface="Arial" panose="020B0604020202020204" pitchFamily="34" charset="0"/>
                          <a:cs typeface="Arial" panose="020B0604020202020204" pitchFamily="34" charset="0"/>
                        </a:rPr>
                        <a:t>Innovation 5 – Intellectual Property</a:t>
                      </a:r>
                      <a:endParaRPr lang="en-US" sz="1100" dirty="0">
                        <a:latin typeface="Arial" panose="020B0604020202020204" pitchFamily="34" charset="0"/>
                        <a:cs typeface="Arial" panose="020B0604020202020204" pitchFamily="34" charset="0"/>
                      </a:endParaRPr>
                    </a:p>
                  </a:txBody>
                  <a:tcPr>
                    <a:solidFill>
                      <a:schemeClr val="bg1">
                        <a:lumMod val="95000"/>
                      </a:schemeClr>
                    </a:solidFill>
                  </a:tcPr>
                </a:tc>
                <a:extLst>
                  <a:ext uri="{0D108BD9-81ED-4DB2-BD59-A6C34878D82A}">
                    <a16:rowId xmlns:a16="http://schemas.microsoft.com/office/drawing/2014/main" val="10009"/>
                  </a:ext>
                </a:extLst>
              </a:tr>
              <a:tr h="182880">
                <a:tc>
                  <a:txBody>
                    <a:bodyPr/>
                    <a:lstStyle/>
                    <a:p>
                      <a:pPr algn="ctr"/>
                      <a:r>
                        <a:rPr lang="en-US" sz="1100" dirty="0">
                          <a:solidFill>
                            <a:srgbClr val="696969"/>
                          </a:solidFill>
                          <a:latin typeface="Arial" panose="020B0604020202020204" pitchFamily="34" charset="0"/>
                          <a:cs typeface="Arial" panose="020B0604020202020204" pitchFamily="34" charset="0"/>
                        </a:rPr>
                        <a:t>12</a:t>
                      </a:r>
                    </a:p>
                  </a:txBody>
                  <a:tcPr>
                    <a:solidFill>
                      <a:schemeClr val="bg1">
                        <a:lumMod val="85000"/>
                      </a:schemeClr>
                    </a:solidFill>
                  </a:tcPr>
                </a:tc>
                <a:tc>
                  <a:txBody>
                    <a:bodyPr/>
                    <a:lstStyle/>
                    <a:p>
                      <a:r>
                        <a:rPr lang="en-US" sz="1100" dirty="0">
                          <a:solidFill>
                            <a:schemeClr val="bg2">
                              <a:lumMod val="50000"/>
                            </a:schemeClr>
                          </a:solidFill>
                          <a:latin typeface="Arial" panose="020B0604020202020204" pitchFamily="34" charset="0"/>
                          <a:cs typeface="Arial" panose="020B0604020202020204" pitchFamily="34" charset="0"/>
                        </a:rPr>
                        <a:t>Innovation 6 – Technical Risks to Overcome Commercialization</a:t>
                      </a:r>
                      <a:endParaRPr lang="en-US" sz="1100" dirty="0">
                        <a:latin typeface="Arial" panose="020B0604020202020204" pitchFamily="34" charset="0"/>
                        <a:cs typeface="Arial" panose="020B0604020202020204" pitchFamily="34" charset="0"/>
                      </a:endParaRPr>
                    </a:p>
                  </a:txBody>
                  <a:tcPr>
                    <a:solidFill>
                      <a:schemeClr val="bg1">
                        <a:lumMod val="85000"/>
                      </a:schemeClr>
                    </a:solidFill>
                  </a:tcPr>
                </a:tc>
                <a:extLst>
                  <a:ext uri="{0D108BD9-81ED-4DB2-BD59-A6C34878D82A}">
                    <a16:rowId xmlns:a16="http://schemas.microsoft.com/office/drawing/2014/main" val="10010"/>
                  </a:ext>
                </a:extLst>
              </a:tr>
              <a:tr h="182880">
                <a:tc>
                  <a:txBody>
                    <a:bodyPr/>
                    <a:lstStyle/>
                    <a:p>
                      <a:pPr algn="ctr"/>
                      <a:r>
                        <a:rPr lang="en-US" sz="1100" dirty="0">
                          <a:solidFill>
                            <a:srgbClr val="696969"/>
                          </a:solidFill>
                          <a:latin typeface="Arial" panose="020B0604020202020204" pitchFamily="34" charset="0"/>
                          <a:cs typeface="Arial" panose="020B0604020202020204" pitchFamily="34" charset="0"/>
                        </a:rPr>
                        <a:t>13</a:t>
                      </a:r>
                    </a:p>
                  </a:txBody>
                  <a:tcPr>
                    <a:solidFill>
                      <a:schemeClr val="bg1">
                        <a:lumMod val="95000"/>
                      </a:schemeClr>
                    </a:solidFill>
                  </a:tcPr>
                </a:tc>
                <a:tc>
                  <a:txBody>
                    <a:bodyPr/>
                    <a:lstStyle/>
                    <a:p>
                      <a:pPr marL="0" algn="l" rtl="0" eaLnBrk="1" latinLnBrk="0" hangingPunct="1"/>
                      <a:r>
                        <a:rPr kumimoji="0" lang="en-US" sz="1100" kern="1200" dirty="0">
                          <a:solidFill>
                            <a:schemeClr val="bg2">
                              <a:lumMod val="50000"/>
                            </a:schemeClr>
                          </a:solidFill>
                          <a:latin typeface="Arial" panose="020B0604020202020204" pitchFamily="34" charset="0"/>
                          <a:ea typeface="+mn-ea"/>
                          <a:cs typeface="Arial" panose="020B0604020202020204" pitchFamily="34" charset="0"/>
                        </a:rPr>
                        <a:t>Market</a:t>
                      </a:r>
                    </a:p>
                  </a:txBody>
                  <a:tcPr>
                    <a:solidFill>
                      <a:schemeClr val="bg1">
                        <a:lumMod val="95000"/>
                      </a:schemeClr>
                    </a:solidFill>
                  </a:tcPr>
                </a:tc>
                <a:extLst>
                  <a:ext uri="{0D108BD9-81ED-4DB2-BD59-A6C34878D82A}">
                    <a16:rowId xmlns:a16="http://schemas.microsoft.com/office/drawing/2014/main" val="10011"/>
                  </a:ext>
                </a:extLst>
              </a:tr>
              <a:tr h="182880">
                <a:tc>
                  <a:txBody>
                    <a:bodyPr/>
                    <a:lstStyle/>
                    <a:p>
                      <a:pPr algn="ctr"/>
                      <a:r>
                        <a:rPr lang="en-US" sz="1100" dirty="0">
                          <a:solidFill>
                            <a:srgbClr val="696969"/>
                          </a:solidFill>
                          <a:latin typeface="Arial" panose="020B0604020202020204" pitchFamily="34" charset="0"/>
                          <a:cs typeface="Arial" panose="020B0604020202020204" pitchFamily="34" charset="0"/>
                        </a:rPr>
                        <a:t>17</a:t>
                      </a:r>
                    </a:p>
                  </a:txBody>
                  <a:tcP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solidFill>
                            <a:schemeClr val="bg2">
                              <a:lumMod val="50000"/>
                            </a:schemeClr>
                          </a:solidFill>
                          <a:latin typeface="Arial" panose="020B0604020202020204" pitchFamily="34" charset="0"/>
                          <a:cs typeface="Arial" panose="020B0604020202020204" pitchFamily="34" charset="0"/>
                        </a:rPr>
                        <a:t>Management/Project Team</a:t>
                      </a:r>
                    </a:p>
                  </a:txBody>
                  <a:tcPr>
                    <a:solidFill>
                      <a:schemeClr val="bg1">
                        <a:lumMod val="85000"/>
                      </a:schemeClr>
                    </a:solidFill>
                  </a:tcPr>
                </a:tc>
                <a:extLst>
                  <a:ext uri="{0D108BD9-81ED-4DB2-BD59-A6C34878D82A}">
                    <a16:rowId xmlns:a16="http://schemas.microsoft.com/office/drawing/2014/main" val="10012"/>
                  </a:ext>
                </a:extLst>
              </a:tr>
              <a:tr h="182880">
                <a:tc>
                  <a:txBody>
                    <a:bodyPr/>
                    <a:lstStyle/>
                    <a:p>
                      <a:pPr algn="ctr"/>
                      <a:r>
                        <a:rPr lang="en-US" sz="1100" dirty="0">
                          <a:solidFill>
                            <a:srgbClr val="696969"/>
                          </a:solidFill>
                          <a:latin typeface="Arial" panose="020B0604020202020204" pitchFamily="34" charset="0"/>
                          <a:cs typeface="Arial" panose="020B0604020202020204" pitchFamily="34" charset="0"/>
                        </a:rPr>
                        <a:t>18</a:t>
                      </a:r>
                    </a:p>
                  </a:txBody>
                  <a:tcP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solidFill>
                            <a:schemeClr val="bg2">
                              <a:lumMod val="50000"/>
                            </a:schemeClr>
                          </a:solidFill>
                          <a:latin typeface="Arial" panose="020B0604020202020204" pitchFamily="34" charset="0"/>
                          <a:cs typeface="Arial" panose="020B0604020202020204" pitchFamily="34" charset="0"/>
                        </a:rPr>
                        <a:t>Project Partners</a:t>
                      </a:r>
                      <a:endParaRPr lang="en-US" sz="1100" dirty="0">
                        <a:latin typeface="Arial" panose="020B0604020202020204" pitchFamily="34" charset="0"/>
                        <a:cs typeface="Arial" panose="020B0604020202020204" pitchFamily="34" charset="0"/>
                      </a:endParaRPr>
                    </a:p>
                  </a:txBody>
                  <a:tcPr>
                    <a:solidFill>
                      <a:schemeClr val="bg1">
                        <a:lumMod val="95000"/>
                      </a:schemeClr>
                    </a:solidFill>
                  </a:tcPr>
                </a:tc>
                <a:extLst>
                  <a:ext uri="{0D108BD9-81ED-4DB2-BD59-A6C34878D82A}">
                    <a16:rowId xmlns:a16="http://schemas.microsoft.com/office/drawing/2014/main" val="10013"/>
                  </a:ext>
                </a:extLst>
              </a:tr>
              <a:tr h="182880">
                <a:tc>
                  <a:txBody>
                    <a:bodyPr/>
                    <a:lstStyle/>
                    <a:p>
                      <a:pPr algn="ctr"/>
                      <a:r>
                        <a:rPr lang="en-US" sz="1100" dirty="0">
                          <a:solidFill>
                            <a:srgbClr val="696969"/>
                          </a:solidFill>
                          <a:latin typeface="Arial" panose="020B0604020202020204" pitchFamily="34" charset="0"/>
                          <a:cs typeface="Arial" panose="020B0604020202020204" pitchFamily="34" charset="0"/>
                        </a:rPr>
                        <a:t>19</a:t>
                      </a:r>
                    </a:p>
                  </a:txBody>
                  <a:tcP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solidFill>
                            <a:schemeClr val="bg2">
                              <a:lumMod val="50000"/>
                            </a:schemeClr>
                          </a:solidFill>
                          <a:latin typeface="Arial" panose="020B0604020202020204" pitchFamily="34" charset="0"/>
                          <a:cs typeface="Arial" panose="020B0604020202020204" pitchFamily="34" charset="0"/>
                        </a:rPr>
                        <a:t>Project Summary </a:t>
                      </a:r>
                      <a:endParaRPr lang="en-US" sz="1100" dirty="0">
                        <a:latin typeface="Arial" panose="020B0604020202020204" pitchFamily="34" charset="0"/>
                        <a:cs typeface="Arial" panose="020B0604020202020204" pitchFamily="34" charset="0"/>
                      </a:endParaRPr>
                    </a:p>
                  </a:txBody>
                  <a:tcPr>
                    <a:solidFill>
                      <a:schemeClr val="bg1">
                        <a:lumMod val="85000"/>
                      </a:schemeClr>
                    </a:solidFill>
                  </a:tcPr>
                </a:tc>
                <a:extLst>
                  <a:ext uri="{0D108BD9-81ED-4DB2-BD59-A6C34878D82A}">
                    <a16:rowId xmlns:a16="http://schemas.microsoft.com/office/drawing/2014/main" val="10014"/>
                  </a:ext>
                </a:extLst>
              </a:tr>
              <a:tr h="182880">
                <a:tc>
                  <a:txBody>
                    <a:bodyPr/>
                    <a:lstStyle/>
                    <a:p>
                      <a:pPr algn="ctr"/>
                      <a:r>
                        <a:rPr lang="en-US" sz="1100" dirty="0">
                          <a:solidFill>
                            <a:srgbClr val="696969"/>
                          </a:solidFill>
                          <a:latin typeface="Arial" panose="020B0604020202020204" pitchFamily="34" charset="0"/>
                          <a:cs typeface="Arial" panose="020B0604020202020204" pitchFamily="34" charset="0"/>
                        </a:rPr>
                        <a:t>20</a:t>
                      </a:r>
                    </a:p>
                  </a:txBody>
                  <a:tcP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solidFill>
                            <a:schemeClr val="bg2">
                              <a:lumMod val="50000"/>
                            </a:schemeClr>
                          </a:solidFill>
                          <a:latin typeface="Arial" panose="020B0604020202020204" pitchFamily="34" charset="0"/>
                          <a:cs typeface="Arial" panose="020B0604020202020204" pitchFamily="34" charset="0"/>
                        </a:rPr>
                        <a:t>Project Work Plan</a:t>
                      </a:r>
                    </a:p>
                  </a:txBody>
                  <a:tcPr>
                    <a:solidFill>
                      <a:schemeClr val="bg1">
                        <a:lumMod val="95000"/>
                      </a:schemeClr>
                    </a:solidFill>
                  </a:tcPr>
                </a:tc>
                <a:extLst>
                  <a:ext uri="{0D108BD9-81ED-4DB2-BD59-A6C34878D82A}">
                    <a16:rowId xmlns:a16="http://schemas.microsoft.com/office/drawing/2014/main" val="10015"/>
                  </a:ext>
                </a:extLst>
              </a:tr>
              <a:tr h="182880">
                <a:tc>
                  <a:txBody>
                    <a:bodyPr/>
                    <a:lstStyle/>
                    <a:p>
                      <a:pPr algn="ctr"/>
                      <a:r>
                        <a:rPr lang="en-US" sz="1100" dirty="0">
                          <a:solidFill>
                            <a:srgbClr val="696969"/>
                          </a:solidFill>
                          <a:latin typeface="Arial" panose="020B0604020202020204" pitchFamily="34" charset="0"/>
                          <a:cs typeface="Arial" panose="020B0604020202020204" pitchFamily="34" charset="0"/>
                        </a:rPr>
                        <a:t>21</a:t>
                      </a:r>
                    </a:p>
                  </a:txBody>
                  <a:tcPr>
                    <a:solidFill>
                      <a:schemeClr val="bg1">
                        <a:lumMod val="85000"/>
                      </a:schemeClr>
                    </a:solidFill>
                  </a:tcPr>
                </a:tc>
                <a:tc>
                  <a:txBody>
                    <a:bodyPr/>
                    <a:lstStyle/>
                    <a:p>
                      <a:r>
                        <a:rPr lang="en-US" sz="1100" dirty="0">
                          <a:solidFill>
                            <a:schemeClr val="bg2">
                              <a:lumMod val="50000"/>
                            </a:schemeClr>
                          </a:solidFill>
                          <a:latin typeface="Arial" panose="020B0604020202020204" pitchFamily="34" charset="0"/>
                          <a:cs typeface="Arial" panose="020B0604020202020204" pitchFamily="34" charset="0"/>
                        </a:rPr>
                        <a:t>Project Budget</a:t>
                      </a:r>
                      <a:endParaRPr lang="en-US" sz="1100" dirty="0">
                        <a:latin typeface="Arial" panose="020B0604020202020204" pitchFamily="34" charset="0"/>
                        <a:cs typeface="Arial" panose="020B0604020202020204" pitchFamily="34" charset="0"/>
                      </a:endParaRPr>
                    </a:p>
                  </a:txBody>
                  <a:tcPr>
                    <a:solidFill>
                      <a:schemeClr val="bg1">
                        <a:lumMod val="85000"/>
                      </a:schemeClr>
                    </a:solidFill>
                  </a:tcPr>
                </a:tc>
                <a:extLst>
                  <a:ext uri="{0D108BD9-81ED-4DB2-BD59-A6C34878D82A}">
                    <a16:rowId xmlns:a16="http://schemas.microsoft.com/office/drawing/2014/main" val="10016"/>
                  </a:ext>
                </a:extLst>
              </a:tr>
              <a:tr h="182880">
                <a:tc>
                  <a:txBody>
                    <a:bodyPr/>
                    <a:lstStyle/>
                    <a:p>
                      <a:pPr algn="ctr"/>
                      <a:r>
                        <a:rPr lang="en-US" sz="1100" dirty="0">
                          <a:solidFill>
                            <a:srgbClr val="696969"/>
                          </a:solidFill>
                          <a:latin typeface="Arial" panose="020B0604020202020204" pitchFamily="34" charset="0"/>
                          <a:cs typeface="Arial" panose="020B0604020202020204" pitchFamily="34" charset="0"/>
                        </a:rPr>
                        <a:t>22</a:t>
                      </a:r>
                    </a:p>
                  </a:txBody>
                  <a:tcPr>
                    <a:solidFill>
                      <a:schemeClr val="bg1">
                        <a:lumMod val="95000"/>
                      </a:schemeClr>
                    </a:solidFill>
                  </a:tcPr>
                </a:tc>
                <a:tc>
                  <a:txBody>
                    <a:bodyPr/>
                    <a:lstStyle/>
                    <a:p>
                      <a:r>
                        <a:rPr lang="en-US" sz="1100" dirty="0">
                          <a:solidFill>
                            <a:schemeClr val="bg2">
                              <a:lumMod val="50000"/>
                            </a:schemeClr>
                          </a:solidFill>
                          <a:latin typeface="Arial" panose="020B0604020202020204" pitchFamily="34" charset="0"/>
                          <a:cs typeface="Arial" panose="020B0604020202020204" pitchFamily="34" charset="0"/>
                        </a:rPr>
                        <a:t>Project Funding</a:t>
                      </a:r>
                      <a:endParaRPr lang="en-US" sz="1100" dirty="0">
                        <a:latin typeface="Arial" panose="020B0604020202020204" pitchFamily="34" charset="0"/>
                        <a:cs typeface="Arial" panose="020B0604020202020204" pitchFamily="34" charset="0"/>
                      </a:endParaRPr>
                    </a:p>
                  </a:txBody>
                  <a:tcPr>
                    <a:solidFill>
                      <a:schemeClr val="bg1">
                        <a:lumMod val="95000"/>
                      </a:schemeClr>
                    </a:solidFill>
                  </a:tcPr>
                </a:tc>
                <a:extLst>
                  <a:ext uri="{0D108BD9-81ED-4DB2-BD59-A6C34878D82A}">
                    <a16:rowId xmlns:a16="http://schemas.microsoft.com/office/drawing/2014/main" val="10017"/>
                  </a:ext>
                </a:extLst>
              </a:tr>
              <a:tr h="182880">
                <a:tc>
                  <a:txBody>
                    <a:bodyPr/>
                    <a:lstStyle/>
                    <a:p>
                      <a:pPr algn="ctr"/>
                      <a:r>
                        <a:rPr lang="en-US" sz="1100" dirty="0">
                          <a:solidFill>
                            <a:srgbClr val="696969"/>
                          </a:solidFill>
                          <a:latin typeface="Arial" panose="020B0604020202020204" pitchFamily="34" charset="0"/>
                          <a:cs typeface="Arial" panose="020B0604020202020204" pitchFamily="34" charset="0"/>
                        </a:rPr>
                        <a:t>23</a:t>
                      </a:r>
                    </a:p>
                  </a:txBody>
                  <a:tcPr>
                    <a:solidFill>
                      <a:schemeClr val="bg1">
                        <a:lumMod val="85000"/>
                      </a:schemeClr>
                    </a:solidFill>
                  </a:tcPr>
                </a:tc>
                <a:tc>
                  <a:txBody>
                    <a:bodyPr/>
                    <a:lstStyle/>
                    <a:p>
                      <a:r>
                        <a:rPr lang="en-US" sz="1100" dirty="0">
                          <a:solidFill>
                            <a:schemeClr val="bg2">
                              <a:lumMod val="50000"/>
                            </a:schemeClr>
                          </a:solidFill>
                          <a:latin typeface="Arial" panose="020B0604020202020204" pitchFamily="34" charset="0"/>
                          <a:cs typeface="Arial" panose="020B0604020202020204" pitchFamily="34" charset="0"/>
                        </a:rPr>
                        <a:t>Summary</a:t>
                      </a:r>
                      <a:endParaRPr lang="en-US" sz="1100" dirty="0">
                        <a:latin typeface="Arial" panose="020B0604020202020204" pitchFamily="34" charset="0"/>
                        <a:cs typeface="Arial" panose="020B0604020202020204" pitchFamily="34" charset="0"/>
                      </a:endParaRPr>
                    </a:p>
                  </a:txBody>
                  <a:tcPr>
                    <a:solidFill>
                      <a:schemeClr val="bg1">
                        <a:lumMod val="85000"/>
                      </a:schemeClr>
                    </a:solidFill>
                  </a:tcPr>
                </a:tc>
                <a:extLst>
                  <a:ext uri="{0D108BD9-81ED-4DB2-BD59-A6C34878D82A}">
                    <a16:rowId xmlns:a16="http://schemas.microsoft.com/office/drawing/2014/main" val="10018"/>
                  </a:ext>
                </a:extLst>
              </a:tr>
              <a:tr h="182880">
                <a:tc>
                  <a:txBody>
                    <a:bodyPr/>
                    <a:lstStyle/>
                    <a:p>
                      <a:pPr algn="ctr"/>
                      <a:r>
                        <a:rPr lang="en-US" sz="1100" dirty="0">
                          <a:solidFill>
                            <a:srgbClr val="696969"/>
                          </a:solidFill>
                          <a:latin typeface="Arial" panose="020B0604020202020204" pitchFamily="34" charset="0"/>
                          <a:cs typeface="Arial" panose="020B0604020202020204" pitchFamily="34" charset="0"/>
                        </a:rPr>
                        <a:t>24</a:t>
                      </a:r>
                    </a:p>
                  </a:txBody>
                  <a:tcPr>
                    <a:solidFill>
                      <a:schemeClr val="bg1">
                        <a:lumMod val="95000"/>
                      </a:schemeClr>
                    </a:solidFill>
                  </a:tcPr>
                </a:tc>
                <a:tc>
                  <a:txBody>
                    <a:bodyPr/>
                    <a:lstStyle/>
                    <a:p>
                      <a:r>
                        <a:rPr lang="en-US" sz="1100" dirty="0">
                          <a:solidFill>
                            <a:schemeClr val="bg2">
                              <a:lumMod val="50000"/>
                            </a:schemeClr>
                          </a:solidFill>
                          <a:latin typeface="Arial" panose="020B0604020202020204" pitchFamily="34" charset="0"/>
                          <a:cs typeface="Arial" panose="020B0604020202020204" pitchFamily="34" charset="0"/>
                        </a:rPr>
                        <a:t>Next Steps</a:t>
                      </a:r>
                      <a:endParaRPr lang="en-US" sz="1100" dirty="0">
                        <a:latin typeface="Arial" panose="020B0604020202020204" pitchFamily="34" charset="0"/>
                        <a:cs typeface="Arial" panose="020B0604020202020204" pitchFamily="34" charset="0"/>
                      </a:endParaRPr>
                    </a:p>
                  </a:txBody>
                  <a:tcPr>
                    <a:solidFill>
                      <a:schemeClr val="bg1">
                        <a:lumMod val="95000"/>
                      </a:schemeClr>
                    </a:solidFill>
                  </a:tcPr>
                </a:tc>
                <a:extLst>
                  <a:ext uri="{0D108BD9-81ED-4DB2-BD59-A6C34878D82A}">
                    <a16:rowId xmlns:a16="http://schemas.microsoft.com/office/drawing/2014/main" val="10019"/>
                  </a:ext>
                </a:extLst>
              </a:tr>
              <a:tr h="182880">
                <a:tc>
                  <a:txBody>
                    <a:bodyPr/>
                    <a:lstStyle/>
                    <a:p>
                      <a:pPr algn="ctr"/>
                      <a:r>
                        <a:rPr lang="en-US" sz="1100" dirty="0">
                          <a:solidFill>
                            <a:srgbClr val="696969"/>
                          </a:solidFill>
                          <a:latin typeface="Arial" panose="020B0604020202020204" pitchFamily="34" charset="0"/>
                          <a:cs typeface="Arial" panose="020B0604020202020204" pitchFamily="34" charset="0"/>
                        </a:rPr>
                        <a:t>25</a:t>
                      </a:r>
                    </a:p>
                  </a:txBody>
                  <a:tcPr>
                    <a:solidFill>
                      <a:schemeClr val="bg1">
                        <a:lumMod val="85000"/>
                      </a:schemeClr>
                    </a:solidFill>
                  </a:tcPr>
                </a:tc>
                <a:tc>
                  <a:txBody>
                    <a:bodyPr/>
                    <a:lstStyle/>
                    <a:p>
                      <a:r>
                        <a:rPr lang="en-US" sz="1100" dirty="0">
                          <a:solidFill>
                            <a:schemeClr val="bg2">
                              <a:lumMod val="50000"/>
                            </a:schemeClr>
                          </a:solidFill>
                          <a:latin typeface="Arial" panose="020B0604020202020204" pitchFamily="34" charset="0"/>
                          <a:cs typeface="Arial" panose="020B0604020202020204" pitchFamily="34" charset="0"/>
                        </a:rPr>
                        <a:t>Contact Information</a:t>
                      </a:r>
                      <a:endParaRPr lang="en-US" sz="1100" dirty="0">
                        <a:latin typeface="Arial" panose="020B0604020202020204" pitchFamily="34" charset="0"/>
                        <a:cs typeface="Arial" panose="020B0604020202020204" pitchFamily="34" charset="0"/>
                      </a:endParaRPr>
                    </a:p>
                  </a:txBody>
                  <a:tcPr>
                    <a:solidFill>
                      <a:schemeClr val="bg1">
                        <a:lumMod val="85000"/>
                      </a:schemeClr>
                    </a:solidFill>
                  </a:tcPr>
                </a:tc>
                <a:extLst>
                  <a:ext uri="{0D108BD9-81ED-4DB2-BD59-A6C34878D82A}">
                    <a16:rowId xmlns:a16="http://schemas.microsoft.com/office/drawing/2014/main" val="10020"/>
                  </a:ext>
                </a:extLst>
              </a:tr>
            </a:tbl>
          </a:graphicData>
        </a:graphic>
      </p:graphicFrame>
    </p:spTree>
    <p:extLst>
      <p:ext uri="{BB962C8B-B14F-4D97-AF65-F5344CB8AC3E}">
        <p14:creationId xmlns:p14="http://schemas.microsoft.com/office/powerpoint/2010/main" val="40261475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1752"/>
            <a:ext cx="10972800" cy="570315"/>
          </a:xfrm>
        </p:spPr>
        <p:txBody>
          <a:bodyPr>
            <a:normAutofit/>
          </a:bodyPr>
          <a:lstStyle/>
          <a:p>
            <a:pPr algn="l"/>
            <a:r>
              <a:rPr lang="en-US" sz="2000" b="1" dirty="0">
                <a:solidFill>
                  <a:srgbClr val="119AC2"/>
                </a:solidFill>
              </a:rPr>
              <a:t>Project Work Plan </a:t>
            </a:r>
            <a:r>
              <a:rPr lang="en-US" sz="2000" b="1" i="1" dirty="0">
                <a:solidFill>
                  <a:srgbClr val="119AC2"/>
                </a:solidFill>
              </a:rPr>
              <a:t>(maximum 1 slide)</a:t>
            </a:r>
            <a:endParaRPr lang="en-US" sz="2000" b="1" dirty="0">
              <a:solidFill>
                <a:srgbClr val="119AC2"/>
              </a:solidFill>
            </a:endParaRPr>
          </a:p>
        </p:txBody>
      </p:sp>
      <p:sp>
        <p:nvSpPr>
          <p:cNvPr id="12" name="Content Placeholder 2"/>
          <p:cNvSpPr txBox="1">
            <a:spLocks/>
          </p:cNvSpPr>
          <p:nvPr/>
        </p:nvSpPr>
        <p:spPr>
          <a:xfrm>
            <a:off x="838200" y="872067"/>
            <a:ext cx="10515600" cy="519006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600" dirty="0">
                <a:solidFill>
                  <a:schemeClr val="bg2">
                    <a:lumMod val="50000"/>
                  </a:schemeClr>
                </a:solidFill>
                <a:latin typeface="Arial" panose="020B0604020202020204" pitchFamily="34" charset="0"/>
                <a:cs typeface="Arial" panose="020B0604020202020204" pitchFamily="34" charset="0"/>
              </a:rPr>
              <a:t>Start Date:</a:t>
            </a:r>
          </a:p>
          <a:p>
            <a:r>
              <a:rPr lang="en-US" sz="1600" dirty="0">
                <a:solidFill>
                  <a:schemeClr val="bg2">
                    <a:lumMod val="50000"/>
                  </a:schemeClr>
                </a:solidFill>
                <a:latin typeface="Arial" panose="020B0604020202020204" pitchFamily="34" charset="0"/>
                <a:cs typeface="Arial" panose="020B0604020202020204" pitchFamily="34" charset="0"/>
              </a:rPr>
              <a:t>End Date:</a:t>
            </a:r>
          </a:p>
          <a:p>
            <a:r>
              <a:rPr lang="en-US" sz="1600" dirty="0">
                <a:solidFill>
                  <a:schemeClr val="bg2">
                    <a:lumMod val="50000"/>
                  </a:schemeClr>
                </a:solidFill>
                <a:latin typeface="Arial" panose="020B0604020202020204" pitchFamily="34" charset="0"/>
                <a:cs typeface="Arial" panose="020B0604020202020204" pitchFamily="34" charset="0"/>
              </a:rPr>
              <a:t>Demonstration Site(s):</a:t>
            </a:r>
          </a:p>
          <a:p>
            <a:r>
              <a:rPr lang="en-US" sz="1600" dirty="0">
                <a:solidFill>
                  <a:schemeClr val="bg2">
                    <a:lumMod val="50000"/>
                  </a:schemeClr>
                </a:solidFill>
                <a:latin typeface="Arial" panose="020B0604020202020204" pitchFamily="34" charset="0"/>
                <a:cs typeface="Arial" panose="020B0604020202020204" pitchFamily="34" charset="0"/>
              </a:rPr>
              <a:t>Overall Objective:</a:t>
            </a:r>
          </a:p>
          <a:p>
            <a:r>
              <a:rPr lang="en-US" sz="1600" dirty="0">
                <a:solidFill>
                  <a:schemeClr val="bg2">
                    <a:lumMod val="50000"/>
                  </a:schemeClr>
                </a:solidFill>
                <a:latin typeface="Arial" panose="020B0604020202020204" pitchFamily="34" charset="0"/>
                <a:cs typeface="Arial" panose="020B0604020202020204" pitchFamily="34" charset="0"/>
              </a:rPr>
              <a:t>Key milestones, duration and key objectives to achieve during milestone: </a:t>
            </a:r>
          </a:p>
          <a:p>
            <a:pPr>
              <a:buFont typeface="Wingdings" panose="05000000000000000000" pitchFamily="2" charset="2"/>
              <a:buChar char="v"/>
            </a:pPr>
            <a:endParaRPr lang="en-US" sz="2000" dirty="0">
              <a:solidFill>
                <a:schemeClr val="bg2">
                  <a:lumMod val="50000"/>
                </a:schemeClr>
              </a:solidFill>
              <a:latin typeface="Arial" panose="020B0604020202020204" pitchFamily="34" charset="0"/>
              <a:cs typeface="Arial" panose="020B0604020202020204" pitchFamily="34" charset="0"/>
            </a:endParaRPr>
          </a:p>
          <a:p>
            <a:pPr marL="0" indent="0">
              <a:buNone/>
            </a:pPr>
            <a:endParaRPr lang="en-US" dirty="0">
              <a:solidFill>
                <a:schemeClr val="bg2">
                  <a:lumMod val="50000"/>
                </a:schemeClr>
              </a:solidFill>
              <a:latin typeface="Arial" panose="020B0604020202020204" pitchFamily="34" charset="0"/>
              <a:cs typeface="Arial" panose="020B0604020202020204" pitchFamily="34" charset="0"/>
            </a:endParaRPr>
          </a:p>
          <a:p>
            <a:pPr>
              <a:buFont typeface="Wingdings" panose="05000000000000000000" pitchFamily="2" charset="2"/>
              <a:buChar char="v"/>
            </a:pPr>
            <a:endParaRPr lang="en-US" sz="2000" dirty="0">
              <a:solidFill>
                <a:schemeClr val="bg2">
                  <a:lumMod val="50000"/>
                </a:schemeClr>
              </a:solidFill>
              <a:latin typeface="Arial" panose="020B0604020202020204" pitchFamily="34" charset="0"/>
              <a:cs typeface="Arial" panose="020B0604020202020204" pitchFamily="34" charset="0"/>
            </a:endParaRPr>
          </a:p>
          <a:p>
            <a:pPr marL="0" indent="0">
              <a:buNone/>
            </a:pPr>
            <a:endParaRPr lang="en-US" dirty="0">
              <a:solidFill>
                <a:schemeClr val="bg2">
                  <a:lumMod val="50000"/>
                </a:schemeClr>
              </a:solidFill>
              <a:latin typeface="Arial" panose="020B0604020202020204" pitchFamily="34" charset="0"/>
              <a:cs typeface="Arial" panose="020B0604020202020204" pitchFamily="34" charset="0"/>
            </a:endParaRPr>
          </a:p>
        </p:txBody>
      </p:sp>
      <p:graphicFrame>
        <p:nvGraphicFramePr>
          <p:cNvPr id="4" name="Table 3"/>
          <p:cNvGraphicFramePr>
            <a:graphicFrameLocks noGrp="1"/>
          </p:cNvGraphicFramePr>
          <p:nvPr>
            <p:extLst>
              <p:ext uri="{D42A27DB-BD31-4B8C-83A1-F6EECF244321}">
                <p14:modId xmlns:p14="http://schemas.microsoft.com/office/powerpoint/2010/main" val="3364338655"/>
              </p:ext>
            </p:extLst>
          </p:nvPr>
        </p:nvGraphicFramePr>
        <p:xfrm>
          <a:off x="838200" y="3033311"/>
          <a:ext cx="10515600" cy="1767420"/>
        </p:xfrm>
        <a:graphic>
          <a:graphicData uri="http://schemas.openxmlformats.org/drawingml/2006/table">
            <a:tbl>
              <a:tblPr firstRow="1" bandRow="1">
                <a:tableStyleId>{00A15C55-8517-42AA-B614-E9B94910E393}</a:tableStyleId>
              </a:tblPr>
              <a:tblGrid>
                <a:gridCol w="3793067">
                  <a:extLst>
                    <a:ext uri="{9D8B030D-6E8A-4147-A177-3AD203B41FA5}">
                      <a16:colId xmlns:a16="http://schemas.microsoft.com/office/drawing/2014/main" val="20000"/>
                    </a:ext>
                  </a:extLst>
                </a:gridCol>
                <a:gridCol w="2836333">
                  <a:extLst>
                    <a:ext uri="{9D8B030D-6E8A-4147-A177-3AD203B41FA5}">
                      <a16:colId xmlns:a16="http://schemas.microsoft.com/office/drawing/2014/main" val="20001"/>
                    </a:ext>
                  </a:extLst>
                </a:gridCol>
                <a:gridCol w="3886200">
                  <a:extLst>
                    <a:ext uri="{9D8B030D-6E8A-4147-A177-3AD203B41FA5}">
                      <a16:colId xmlns:a16="http://schemas.microsoft.com/office/drawing/2014/main" val="20002"/>
                    </a:ext>
                  </a:extLst>
                </a:gridCol>
              </a:tblGrid>
              <a:tr h="353484">
                <a:tc>
                  <a:txBody>
                    <a:bodyPr/>
                    <a:lstStyle/>
                    <a:p>
                      <a:pPr algn="ctr"/>
                      <a:r>
                        <a:rPr lang="en-US" sz="1200" dirty="0">
                          <a:latin typeface="Arial" panose="020B0604020202020204" pitchFamily="34" charset="0"/>
                          <a:cs typeface="Arial" panose="020B0604020202020204" pitchFamily="34" charset="0"/>
                        </a:rPr>
                        <a:t>Milestone Activity</a:t>
                      </a:r>
                    </a:p>
                  </a:txBody>
                  <a:tcPr>
                    <a:solidFill>
                      <a:srgbClr val="119AC2"/>
                    </a:solidFill>
                  </a:tcPr>
                </a:tc>
                <a:tc>
                  <a:txBody>
                    <a:bodyPr/>
                    <a:lstStyle/>
                    <a:p>
                      <a:pPr algn="ctr"/>
                      <a:r>
                        <a:rPr lang="en-US" sz="1200" dirty="0">
                          <a:latin typeface="Arial" panose="020B0604020202020204" pitchFamily="34" charset="0"/>
                          <a:cs typeface="Arial" panose="020B0604020202020204" pitchFamily="34" charset="0"/>
                        </a:rPr>
                        <a:t>Duration (months)</a:t>
                      </a:r>
                    </a:p>
                  </a:txBody>
                  <a:tcPr>
                    <a:solidFill>
                      <a:srgbClr val="119AC2"/>
                    </a:solidFill>
                  </a:tcPr>
                </a:tc>
                <a:tc>
                  <a:txBody>
                    <a:bodyPr/>
                    <a:lstStyle/>
                    <a:p>
                      <a:pPr algn="ctr"/>
                      <a:r>
                        <a:rPr lang="en-US" sz="1200" dirty="0">
                          <a:latin typeface="Arial" panose="020B0604020202020204" pitchFamily="34" charset="0"/>
                          <a:cs typeface="Arial" panose="020B0604020202020204" pitchFamily="34" charset="0"/>
                        </a:rPr>
                        <a:t>Key Objective to Achieve</a:t>
                      </a:r>
                    </a:p>
                  </a:txBody>
                  <a:tcPr>
                    <a:solidFill>
                      <a:srgbClr val="119AC2"/>
                    </a:solidFill>
                  </a:tcPr>
                </a:tc>
                <a:extLst>
                  <a:ext uri="{0D108BD9-81ED-4DB2-BD59-A6C34878D82A}">
                    <a16:rowId xmlns:a16="http://schemas.microsoft.com/office/drawing/2014/main" val="10000"/>
                  </a:ext>
                </a:extLst>
              </a:tr>
              <a:tr h="353484">
                <a:tc>
                  <a:txBody>
                    <a:bodyPr/>
                    <a:lstStyle/>
                    <a:p>
                      <a:endParaRPr lang="en-US" sz="1600" dirty="0">
                        <a:latin typeface="Arial" panose="020B0604020202020204" pitchFamily="34" charset="0"/>
                        <a:cs typeface="Arial" panose="020B0604020202020204" pitchFamily="34" charset="0"/>
                      </a:endParaRPr>
                    </a:p>
                  </a:txBody>
                  <a:tcPr/>
                </a:tc>
                <a:tc>
                  <a:txBody>
                    <a:bodyPr/>
                    <a:lstStyle/>
                    <a:p>
                      <a:endParaRPr lang="en-US" sz="1600">
                        <a:latin typeface="Arial" panose="020B0604020202020204" pitchFamily="34" charset="0"/>
                        <a:cs typeface="Arial" panose="020B0604020202020204" pitchFamily="34" charset="0"/>
                      </a:endParaRPr>
                    </a:p>
                  </a:txBody>
                  <a:tcPr/>
                </a:tc>
                <a:tc>
                  <a:txBody>
                    <a:bodyPr/>
                    <a:lstStyle/>
                    <a:p>
                      <a:endParaRPr lang="en-US" sz="160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1"/>
                  </a:ext>
                </a:extLst>
              </a:tr>
              <a:tr h="353484">
                <a:tc>
                  <a:txBody>
                    <a:bodyPr/>
                    <a:lstStyle/>
                    <a:p>
                      <a:endParaRPr lang="en-US" sz="1600" dirty="0">
                        <a:latin typeface="Arial" panose="020B0604020202020204" pitchFamily="34" charset="0"/>
                        <a:cs typeface="Arial" panose="020B0604020202020204" pitchFamily="34" charset="0"/>
                      </a:endParaRPr>
                    </a:p>
                  </a:txBody>
                  <a:tcPr/>
                </a:tc>
                <a:tc>
                  <a:txBody>
                    <a:bodyPr/>
                    <a:lstStyle/>
                    <a:p>
                      <a:endParaRPr lang="en-US" sz="1600" dirty="0">
                        <a:latin typeface="Arial" panose="020B0604020202020204" pitchFamily="34" charset="0"/>
                        <a:cs typeface="Arial" panose="020B0604020202020204" pitchFamily="34" charset="0"/>
                      </a:endParaRPr>
                    </a:p>
                  </a:txBody>
                  <a:tcPr/>
                </a:tc>
                <a:tc>
                  <a:txBody>
                    <a:bodyPr/>
                    <a:lstStyle/>
                    <a:p>
                      <a:endParaRPr lang="en-US"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2"/>
                  </a:ext>
                </a:extLst>
              </a:tr>
              <a:tr h="353484">
                <a:tc>
                  <a:txBody>
                    <a:bodyPr/>
                    <a:lstStyle/>
                    <a:p>
                      <a:endParaRPr lang="en-US" sz="1600" dirty="0">
                        <a:latin typeface="Arial" panose="020B0604020202020204" pitchFamily="34" charset="0"/>
                        <a:cs typeface="Arial" panose="020B0604020202020204" pitchFamily="34" charset="0"/>
                      </a:endParaRPr>
                    </a:p>
                  </a:txBody>
                  <a:tcPr/>
                </a:tc>
                <a:tc>
                  <a:txBody>
                    <a:bodyPr/>
                    <a:lstStyle/>
                    <a:p>
                      <a:endParaRPr lang="en-US" sz="1600">
                        <a:latin typeface="Arial" panose="020B0604020202020204" pitchFamily="34" charset="0"/>
                        <a:cs typeface="Arial" panose="020B0604020202020204" pitchFamily="34" charset="0"/>
                      </a:endParaRPr>
                    </a:p>
                  </a:txBody>
                  <a:tcPr/>
                </a:tc>
                <a:tc>
                  <a:txBody>
                    <a:bodyPr/>
                    <a:lstStyle/>
                    <a:p>
                      <a:endParaRPr lang="en-US"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3"/>
                  </a:ext>
                </a:extLst>
              </a:tr>
              <a:tr h="353484">
                <a:tc>
                  <a:txBody>
                    <a:bodyPr/>
                    <a:lstStyle/>
                    <a:p>
                      <a:endParaRPr lang="en-US" sz="1600">
                        <a:latin typeface="Arial" panose="020B0604020202020204" pitchFamily="34" charset="0"/>
                        <a:cs typeface="Arial" panose="020B0604020202020204" pitchFamily="34" charset="0"/>
                      </a:endParaRPr>
                    </a:p>
                  </a:txBody>
                  <a:tcPr/>
                </a:tc>
                <a:tc>
                  <a:txBody>
                    <a:bodyPr/>
                    <a:lstStyle/>
                    <a:p>
                      <a:endParaRPr lang="en-US" sz="1600">
                        <a:latin typeface="Arial" panose="020B0604020202020204" pitchFamily="34" charset="0"/>
                        <a:cs typeface="Arial" panose="020B0604020202020204" pitchFamily="34" charset="0"/>
                      </a:endParaRPr>
                    </a:p>
                  </a:txBody>
                  <a:tcPr/>
                </a:tc>
                <a:tc>
                  <a:txBody>
                    <a:bodyPr/>
                    <a:lstStyle/>
                    <a:p>
                      <a:endParaRPr lang="en-US"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4"/>
                  </a:ext>
                </a:extLst>
              </a:tr>
            </a:tbl>
          </a:graphicData>
        </a:graphic>
      </p:graphicFrame>
      <p:sp>
        <p:nvSpPr>
          <p:cNvPr id="3" name="Slide Number Placeholder 2"/>
          <p:cNvSpPr>
            <a:spLocks noGrp="1"/>
          </p:cNvSpPr>
          <p:nvPr>
            <p:ph type="sldNum" sz="quarter" idx="12"/>
          </p:nvPr>
        </p:nvSpPr>
        <p:spPr/>
        <p:txBody>
          <a:bodyPr/>
          <a:lstStyle/>
          <a:p>
            <a:fld id="{AA291B03-E148-470F-B072-028D807E760C}" type="slidenum">
              <a:rPr lang="en-US" sz="1200" smtClean="0"/>
              <a:t>20</a:t>
            </a:fld>
            <a:endParaRPr lang="en-US" sz="1200"/>
          </a:p>
        </p:txBody>
      </p:sp>
      <p:sp>
        <p:nvSpPr>
          <p:cNvPr id="6" name="Rectangle 5"/>
          <p:cNvSpPr/>
          <p:nvPr/>
        </p:nvSpPr>
        <p:spPr>
          <a:xfrm>
            <a:off x="838200" y="5654617"/>
            <a:ext cx="10123918" cy="307777"/>
          </a:xfrm>
          <a:prstGeom prst="rect">
            <a:avLst/>
          </a:prstGeom>
        </p:spPr>
        <p:txBody>
          <a:bodyPr wrap="square">
            <a:spAutoFit/>
          </a:bodyPr>
          <a:lstStyle/>
          <a:p>
            <a:r>
              <a:rPr lang="en-US" sz="1400" i="1" dirty="0">
                <a:solidFill>
                  <a:srgbClr val="C00000"/>
                </a:solidFill>
                <a:latin typeface="Arial" panose="020B0604020202020204" pitchFamily="34" charset="0"/>
                <a:cs typeface="Arial" panose="020B0604020202020204" pitchFamily="34" charset="0"/>
              </a:rPr>
              <a:t>*Maximum of 150 characters, including spaces, per item; two (2) slide maximum.</a:t>
            </a:r>
            <a:endParaRPr lang="en-US" sz="1400" dirty="0">
              <a:solidFill>
                <a:srgbClr val="C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460162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1752"/>
            <a:ext cx="10972800" cy="570315"/>
          </a:xfrm>
        </p:spPr>
        <p:txBody>
          <a:bodyPr>
            <a:normAutofit/>
          </a:bodyPr>
          <a:lstStyle/>
          <a:p>
            <a:pPr algn="l"/>
            <a:r>
              <a:rPr lang="en-US" sz="2000" b="1" dirty="0">
                <a:solidFill>
                  <a:srgbClr val="119AC2"/>
                </a:solidFill>
              </a:rPr>
              <a:t>Project Budget</a:t>
            </a:r>
          </a:p>
        </p:txBody>
      </p:sp>
      <p:sp>
        <p:nvSpPr>
          <p:cNvPr id="12" name="Content Placeholder 2"/>
          <p:cNvSpPr txBox="1">
            <a:spLocks/>
          </p:cNvSpPr>
          <p:nvPr/>
        </p:nvSpPr>
        <p:spPr>
          <a:xfrm>
            <a:off x="838200" y="872067"/>
            <a:ext cx="10515600" cy="519006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600" dirty="0">
                <a:solidFill>
                  <a:schemeClr val="bg2">
                    <a:lumMod val="50000"/>
                  </a:schemeClr>
                </a:solidFill>
                <a:latin typeface="Arial" panose="020B0604020202020204" pitchFamily="34" charset="0"/>
                <a:cs typeface="Arial" panose="020B0604020202020204" pitchFamily="34" charset="0"/>
              </a:rPr>
              <a:t>Estimated total cost of the project:</a:t>
            </a:r>
          </a:p>
        </p:txBody>
      </p:sp>
      <p:graphicFrame>
        <p:nvGraphicFramePr>
          <p:cNvPr id="5" name="Table 4"/>
          <p:cNvGraphicFramePr>
            <a:graphicFrameLocks noGrp="1"/>
          </p:cNvGraphicFramePr>
          <p:nvPr>
            <p:extLst>
              <p:ext uri="{D42A27DB-BD31-4B8C-83A1-F6EECF244321}">
                <p14:modId xmlns:p14="http://schemas.microsoft.com/office/powerpoint/2010/main" val="99055727"/>
              </p:ext>
            </p:extLst>
          </p:nvPr>
        </p:nvGraphicFramePr>
        <p:xfrm>
          <a:off x="820270" y="1568823"/>
          <a:ext cx="10515600" cy="2556932"/>
        </p:xfrm>
        <a:graphic>
          <a:graphicData uri="http://schemas.openxmlformats.org/drawingml/2006/table">
            <a:tbl>
              <a:tblPr firstRow="1" bandRow="1">
                <a:tableStyleId>{00A15C55-8517-42AA-B614-E9B94910E393}</a:tableStyleId>
              </a:tblPr>
              <a:tblGrid>
                <a:gridCol w="5257800">
                  <a:extLst>
                    <a:ext uri="{9D8B030D-6E8A-4147-A177-3AD203B41FA5}">
                      <a16:colId xmlns:a16="http://schemas.microsoft.com/office/drawing/2014/main" val="20000"/>
                    </a:ext>
                  </a:extLst>
                </a:gridCol>
                <a:gridCol w="5257800">
                  <a:extLst>
                    <a:ext uri="{9D8B030D-6E8A-4147-A177-3AD203B41FA5}">
                      <a16:colId xmlns:a16="http://schemas.microsoft.com/office/drawing/2014/main" val="20001"/>
                    </a:ext>
                  </a:extLst>
                </a:gridCol>
              </a:tblGrid>
              <a:tr h="365276">
                <a:tc>
                  <a:txBody>
                    <a:bodyPr/>
                    <a:lstStyle/>
                    <a:p>
                      <a:pPr algn="ctr"/>
                      <a:r>
                        <a:rPr lang="en-US" sz="1200" dirty="0">
                          <a:latin typeface="Arial" panose="020B0604020202020204" pitchFamily="34" charset="0"/>
                          <a:cs typeface="Arial" panose="020B0604020202020204" pitchFamily="34" charset="0"/>
                        </a:rPr>
                        <a:t>Item</a:t>
                      </a:r>
                    </a:p>
                  </a:txBody>
                  <a:tcPr>
                    <a:solidFill>
                      <a:srgbClr val="119AC2"/>
                    </a:solidFill>
                  </a:tcPr>
                </a:tc>
                <a:tc>
                  <a:txBody>
                    <a:bodyPr/>
                    <a:lstStyle/>
                    <a:p>
                      <a:pPr algn="ctr"/>
                      <a:r>
                        <a:rPr lang="en-US" sz="1200" dirty="0">
                          <a:latin typeface="Arial" panose="020B0604020202020204" pitchFamily="34" charset="0"/>
                          <a:cs typeface="Arial" panose="020B0604020202020204" pitchFamily="34" charset="0"/>
                        </a:rPr>
                        <a:t>Estimate ($k CAD)</a:t>
                      </a:r>
                    </a:p>
                  </a:txBody>
                  <a:tcPr>
                    <a:solidFill>
                      <a:srgbClr val="119AC2"/>
                    </a:solidFill>
                  </a:tcPr>
                </a:tc>
                <a:extLst>
                  <a:ext uri="{0D108BD9-81ED-4DB2-BD59-A6C34878D82A}">
                    <a16:rowId xmlns:a16="http://schemas.microsoft.com/office/drawing/2014/main" val="10000"/>
                  </a:ext>
                </a:extLst>
              </a:tr>
              <a:tr h="365276">
                <a:tc>
                  <a:txBody>
                    <a:bodyPr/>
                    <a:lstStyle/>
                    <a:p>
                      <a:r>
                        <a:rPr lang="en-US" sz="1200" kern="1200" dirty="0" err="1">
                          <a:solidFill>
                            <a:schemeClr val="bg2">
                              <a:lumMod val="50000"/>
                            </a:schemeClr>
                          </a:solidFill>
                          <a:latin typeface="Arial" panose="020B0604020202020204" pitchFamily="34" charset="0"/>
                          <a:ea typeface="+mn-ea"/>
                          <a:cs typeface="Arial" panose="020B0604020202020204" pitchFamily="34" charset="0"/>
                        </a:rPr>
                        <a:t>Labour</a:t>
                      </a:r>
                      <a:endParaRPr lang="en-US" sz="1200" kern="1200" dirty="0">
                        <a:solidFill>
                          <a:schemeClr val="bg2">
                            <a:lumMod val="50000"/>
                          </a:schemeClr>
                        </a:solidFill>
                        <a:latin typeface="Arial" panose="020B0604020202020204" pitchFamily="34" charset="0"/>
                        <a:ea typeface="+mn-ea"/>
                        <a:cs typeface="Arial" panose="020B0604020202020204" pitchFamily="34" charset="0"/>
                      </a:endParaRPr>
                    </a:p>
                  </a:txBody>
                  <a:tcPr/>
                </a:tc>
                <a:tc>
                  <a:txBody>
                    <a:bodyPr/>
                    <a:lstStyle/>
                    <a:p>
                      <a:endParaRPr lang="en-US" sz="12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1"/>
                  </a:ext>
                </a:extLst>
              </a:tr>
              <a:tr h="365276">
                <a:tc>
                  <a:txBody>
                    <a:bodyPr/>
                    <a:lstStyle/>
                    <a:p>
                      <a:r>
                        <a:rPr lang="en-US" sz="1200" kern="1200" dirty="0">
                          <a:solidFill>
                            <a:schemeClr val="bg2">
                              <a:lumMod val="50000"/>
                            </a:schemeClr>
                          </a:solidFill>
                          <a:latin typeface="Arial" panose="020B0604020202020204" pitchFamily="34" charset="0"/>
                          <a:ea typeface="+mn-ea"/>
                          <a:cs typeface="Arial" panose="020B0604020202020204" pitchFamily="34" charset="0"/>
                        </a:rPr>
                        <a:t>Travel</a:t>
                      </a:r>
                    </a:p>
                  </a:txBody>
                  <a:tcPr/>
                </a:tc>
                <a:tc>
                  <a:txBody>
                    <a:bodyPr/>
                    <a:lstStyle/>
                    <a:p>
                      <a:endParaRPr lang="en-US" sz="12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2"/>
                  </a:ext>
                </a:extLst>
              </a:tr>
              <a:tr h="365276">
                <a:tc>
                  <a:txBody>
                    <a:bodyPr/>
                    <a:lstStyle/>
                    <a:p>
                      <a:r>
                        <a:rPr lang="en-US" sz="1200" kern="1200" dirty="0">
                          <a:solidFill>
                            <a:schemeClr val="bg2">
                              <a:lumMod val="50000"/>
                            </a:schemeClr>
                          </a:solidFill>
                          <a:latin typeface="Arial" panose="020B0604020202020204" pitchFamily="34" charset="0"/>
                          <a:ea typeface="+mn-ea"/>
                          <a:cs typeface="Arial" panose="020B0604020202020204" pitchFamily="34" charset="0"/>
                        </a:rPr>
                        <a:t>Equipment / Materials</a:t>
                      </a:r>
                    </a:p>
                  </a:txBody>
                  <a:tcPr/>
                </a:tc>
                <a:tc>
                  <a:txBody>
                    <a:bodyPr/>
                    <a:lstStyle/>
                    <a:p>
                      <a:endParaRPr lang="en-US" sz="12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3"/>
                  </a:ext>
                </a:extLst>
              </a:tr>
              <a:tr h="365276">
                <a:tc>
                  <a:txBody>
                    <a:bodyPr/>
                    <a:lstStyle/>
                    <a:p>
                      <a:r>
                        <a:rPr lang="en-US" sz="1200" kern="1200" dirty="0">
                          <a:solidFill>
                            <a:schemeClr val="bg2">
                              <a:lumMod val="50000"/>
                            </a:schemeClr>
                          </a:solidFill>
                          <a:latin typeface="Arial" panose="020B0604020202020204" pitchFamily="34" charset="0"/>
                          <a:ea typeface="+mn-ea"/>
                          <a:cs typeface="Arial" panose="020B0604020202020204" pitchFamily="34" charset="0"/>
                        </a:rPr>
                        <a:t>Subcontractors</a:t>
                      </a:r>
                    </a:p>
                  </a:txBody>
                  <a:tcPr/>
                </a:tc>
                <a:tc>
                  <a:txBody>
                    <a:bodyPr/>
                    <a:lstStyle/>
                    <a:p>
                      <a:endParaRPr lang="en-US" sz="12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4"/>
                  </a:ext>
                </a:extLst>
              </a:tr>
              <a:tr h="365276">
                <a:tc>
                  <a:txBody>
                    <a:bodyPr/>
                    <a:lstStyle/>
                    <a:p>
                      <a:r>
                        <a:rPr lang="en-US" sz="1200" kern="1200" dirty="0">
                          <a:solidFill>
                            <a:schemeClr val="bg2">
                              <a:lumMod val="50000"/>
                            </a:schemeClr>
                          </a:solidFill>
                          <a:latin typeface="Arial" panose="020B0604020202020204" pitchFamily="34" charset="0"/>
                          <a:ea typeface="+mn-ea"/>
                          <a:cs typeface="Arial" panose="020B0604020202020204" pitchFamily="34" charset="0"/>
                        </a:rPr>
                        <a:t>Other</a:t>
                      </a:r>
                    </a:p>
                  </a:txBody>
                  <a:tcPr/>
                </a:tc>
                <a:tc>
                  <a:txBody>
                    <a:bodyPr/>
                    <a:lstStyle/>
                    <a:p>
                      <a:endParaRPr lang="en-US" sz="12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5"/>
                  </a:ext>
                </a:extLst>
              </a:tr>
              <a:tr h="365276">
                <a:tc>
                  <a:txBody>
                    <a:bodyPr/>
                    <a:lstStyle/>
                    <a:p>
                      <a:r>
                        <a:rPr lang="en-US" sz="1200" kern="1200" dirty="0">
                          <a:solidFill>
                            <a:schemeClr val="bg2">
                              <a:lumMod val="50000"/>
                            </a:schemeClr>
                          </a:solidFill>
                          <a:latin typeface="Arial" panose="020B0604020202020204" pitchFamily="34" charset="0"/>
                          <a:ea typeface="+mn-ea"/>
                          <a:cs typeface="Arial" panose="020B0604020202020204" pitchFamily="34" charset="0"/>
                        </a:rPr>
                        <a:t>Total</a:t>
                      </a:r>
                    </a:p>
                  </a:txBody>
                  <a:tcPr/>
                </a:tc>
                <a:tc>
                  <a:txBody>
                    <a:bodyPr/>
                    <a:lstStyle/>
                    <a:p>
                      <a:endParaRPr lang="en-US" sz="12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6"/>
                  </a:ext>
                </a:extLst>
              </a:tr>
            </a:tbl>
          </a:graphicData>
        </a:graphic>
      </p:graphicFrame>
      <p:sp>
        <p:nvSpPr>
          <p:cNvPr id="3" name="Slide Number Placeholder 2"/>
          <p:cNvSpPr>
            <a:spLocks noGrp="1"/>
          </p:cNvSpPr>
          <p:nvPr>
            <p:ph type="sldNum" sz="quarter" idx="12"/>
          </p:nvPr>
        </p:nvSpPr>
        <p:spPr/>
        <p:txBody>
          <a:bodyPr/>
          <a:lstStyle/>
          <a:p>
            <a:fld id="{AA291B03-E148-470F-B072-028D807E760C}" type="slidenum">
              <a:rPr lang="en-US" sz="1200" smtClean="0"/>
              <a:t>21</a:t>
            </a:fld>
            <a:endParaRPr lang="en-US" sz="1200"/>
          </a:p>
        </p:txBody>
      </p:sp>
    </p:spTree>
    <p:extLst>
      <p:ext uri="{BB962C8B-B14F-4D97-AF65-F5344CB8AC3E}">
        <p14:creationId xmlns:p14="http://schemas.microsoft.com/office/powerpoint/2010/main" val="25894216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1752"/>
            <a:ext cx="10972800" cy="570315"/>
          </a:xfrm>
        </p:spPr>
        <p:txBody>
          <a:bodyPr>
            <a:normAutofit/>
          </a:bodyPr>
          <a:lstStyle/>
          <a:p>
            <a:pPr algn="l"/>
            <a:r>
              <a:rPr lang="en-US" sz="2000" b="1" dirty="0">
                <a:solidFill>
                  <a:srgbClr val="119AC2"/>
                </a:solidFill>
              </a:rPr>
              <a:t>Project Funding</a:t>
            </a:r>
          </a:p>
        </p:txBody>
      </p:sp>
      <p:sp>
        <p:nvSpPr>
          <p:cNvPr id="12" name="Content Placeholder 2"/>
          <p:cNvSpPr txBox="1">
            <a:spLocks/>
          </p:cNvSpPr>
          <p:nvPr/>
        </p:nvSpPr>
        <p:spPr>
          <a:xfrm>
            <a:off x="838200" y="872067"/>
            <a:ext cx="10515600" cy="519006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600" dirty="0">
                <a:solidFill>
                  <a:schemeClr val="bg2">
                    <a:lumMod val="50000"/>
                  </a:schemeClr>
                </a:solidFill>
                <a:latin typeface="Arial" panose="020B0604020202020204" pitchFamily="34" charset="0"/>
                <a:cs typeface="Arial" panose="020B0604020202020204" pitchFamily="34" charset="0"/>
              </a:rPr>
              <a:t>Project funding sources: Include itemized partner contributions, other government funds etc., this may include in-kind contributions. Include estimate of funding request from NGIF (refer Guidelines Document for available NGIF’s funding)</a:t>
            </a:r>
          </a:p>
          <a:p>
            <a:pPr marL="0" indent="0">
              <a:buNone/>
            </a:pPr>
            <a:endParaRPr lang="en-US" sz="2000" dirty="0">
              <a:solidFill>
                <a:schemeClr val="bg2">
                  <a:lumMod val="50000"/>
                </a:schemeClr>
              </a:solidFill>
              <a:latin typeface="Arial" panose="020B0604020202020204" pitchFamily="34" charset="0"/>
              <a:cs typeface="Arial" panose="020B0604020202020204" pitchFamily="34" charset="0"/>
            </a:endParaRPr>
          </a:p>
          <a:p>
            <a:pPr marL="0" indent="0">
              <a:buNone/>
            </a:pPr>
            <a:endParaRPr lang="en-US" sz="2000" dirty="0">
              <a:solidFill>
                <a:schemeClr val="bg2">
                  <a:lumMod val="50000"/>
                </a:schemeClr>
              </a:solidFill>
              <a:latin typeface="Arial" panose="020B0604020202020204" pitchFamily="34" charset="0"/>
              <a:cs typeface="Arial" panose="020B0604020202020204" pitchFamily="34" charset="0"/>
            </a:endParaRPr>
          </a:p>
          <a:p>
            <a:pPr marL="457200" lvl="1" indent="0">
              <a:buNone/>
            </a:pPr>
            <a:endParaRPr lang="en-US" sz="2000" dirty="0">
              <a:solidFill>
                <a:schemeClr val="bg2">
                  <a:lumMod val="50000"/>
                </a:schemeClr>
              </a:solidFill>
              <a:latin typeface="Arial" panose="020B0604020202020204" pitchFamily="34" charset="0"/>
              <a:cs typeface="Arial" panose="020B0604020202020204" pitchFamily="34" charset="0"/>
            </a:endParaRPr>
          </a:p>
          <a:p>
            <a:pPr lvl="1"/>
            <a:endParaRPr lang="en-US" sz="2000" dirty="0">
              <a:solidFill>
                <a:schemeClr val="bg2">
                  <a:lumMod val="50000"/>
                </a:schemeClr>
              </a:solidFill>
              <a:latin typeface="Arial" panose="020B0604020202020204" pitchFamily="34" charset="0"/>
              <a:cs typeface="Arial" panose="020B0604020202020204" pitchFamily="34" charset="0"/>
            </a:endParaRPr>
          </a:p>
          <a:p>
            <a:pPr marL="0" indent="0">
              <a:buNone/>
            </a:pPr>
            <a:endParaRPr lang="en-CA" sz="2000" b="1" i="1" dirty="0"/>
          </a:p>
          <a:p>
            <a:pPr marL="0" indent="0">
              <a:buNone/>
            </a:pPr>
            <a:endParaRPr lang="en-CA" sz="2000" b="1" i="1" dirty="0"/>
          </a:p>
          <a:p>
            <a:pPr marL="0" indent="0">
              <a:buNone/>
            </a:pPr>
            <a:endParaRPr lang="en-CA" sz="2000" b="1" i="1" dirty="0"/>
          </a:p>
          <a:p>
            <a:pPr marL="0" indent="0">
              <a:buNone/>
            </a:pPr>
            <a:endParaRPr lang="en-CA" sz="2000" b="1" i="1" dirty="0"/>
          </a:p>
          <a:p>
            <a:pPr marL="0" indent="0">
              <a:buNone/>
            </a:pPr>
            <a:endParaRPr lang="en-CA" sz="2000" b="1" i="1" dirty="0"/>
          </a:p>
          <a:p>
            <a:pPr marL="0" indent="0">
              <a:buNone/>
            </a:pPr>
            <a:endParaRPr lang="en-CA" sz="2000" b="1" i="1" dirty="0"/>
          </a:p>
          <a:p>
            <a:pPr marL="0" indent="0">
              <a:buNone/>
            </a:pPr>
            <a:endParaRPr lang="en-CA" sz="2000" b="1" i="1" dirty="0"/>
          </a:p>
          <a:p>
            <a:pPr marL="0" indent="0">
              <a:buNone/>
            </a:pPr>
            <a:endParaRPr lang="en-US" sz="2000" dirty="0">
              <a:solidFill>
                <a:schemeClr val="bg2">
                  <a:lumMod val="50000"/>
                </a:schemeClr>
              </a:solidFill>
              <a:latin typeface="Arial" panose="020B0604020202020204" pitchFamily="34" charset="0"/>
              <a:cs typeface="Arial" panose="020B0604020202020204" pitchFamily="34" charset="0"/>
            </a:endParaRPr>
          </a:p>
          <a:p>
            <a:pPr marL="457200" lvl="1" indent="0">
              <a:buNone/>
            </a:pPr>
            <a:endParaRPr lang="en-US" sz="2000" dirty="0">
              <a:solidFill>
                <a:schemeClr val="bg2">
                  <a:lumMod val="50000"/>
                </a:schemeClr>
              </a:solidFill>
              <a:latin typeface="Arial" panose="020B0604020202020204" pitchFamily="34" charset="0"/>
              <a:cs typeface="Arial" panose="020B0604020202020204" pitchFamily="34" charset="0"/>
            </a:endParaRPr>
          </a:p>
          <a:p>
            <a:pPr>
              <a:buFont typeface="Wingdings" panose="05000000000000000000" pitchFamily="2" charset="2"/>
              <a:buChar char="v"/>
            </a:pPr>
            <a:endParaRPr lang="en-US" dirty="0">
              <a:latin typeface="Arial" panose="020B0604020202020204" pitchFamily="34" charset="0"/>
              <a:cs typeface="Arial" panose="020B0604020202020204" pitchFamily="34" charset="0"/>
            </a:endParaRPr>
          </a:p>
        </p:txBody>
      </p:sp>
      <p:graphicFrame>
        <p:nvGraphicFramePr>
          <p:cNvPr id="4" name="Table 3"/>
          <p:cNvGraphicFramePr>
            <a:graphicFrameLocks noGrp="1"/>
          </p:cNvGraphicFramePr>
          <p:nvPr>
            <p:extLst>
              <p:ext uri="{D42A27DB-BD31-4B8C-83A1-F6EECF244321}">
                <p14:modId xmlns:p14="http://schemas.microsoft.com/office/powerpoint/2010/main" val="4234359333"/>
              </p:ext>
            </p:extLst>
          </p:nvPr>
        </p:nvGraphicFramePr>
        <p:xfrm>
          <a:off x="609600" y="1979118"/>
          <a:ext cx="10972801" cy="3192973"/>
        </p:xfrm>
        <a:graphic>
          <a:graphicData uri="http://schemas.openxmlformats.org/drawingml/2006/table">
            <a:tbl>
              <a:tblPr firstRow="1" bandRow="1">
                <a:tableStyleId>{00A15C55-8517-42AA-B614-E9B94910E393}</a:tableStyleId>
              </a:tblPr>
              <a:tblGrid>
                <a:gridCol w="2999511">
                  <a:extLst>
                    <a:ext uri="{9D8B030D-6E8A-4147-A177-3AD203B41FA5}">
                      <a16:colId xmlns:a16="http://schemas.microsoft.com/office/drawing/2014/main" val="20000"/>
                    </a:ext>
                  </a:extLst>
                </a:gridCol>
                <a:gridCol w="1691760">
                  <a:extLst>
                    <a:ext uri="{9D8B030D-6E8A-4147-A177-3AD203B41FA5}">
                      <a16:colId xmlns:a16="http://schemas.microsoft.com/office/drawing/2014/main" val="20001"/>
                    </a:ext>
                  </a:extLst>
                </a:gridCol>
                <a:gridCol w="1805414">
                  <a:extLst>
                    <a:ext uri="{9D8B030D-6E8A-4147-A177-3AD203B41FA5}">
                      <a16:colId xmlns:a16="http://schemas.microsoft.com/office/drawing/2014/main" val="20002"/>
                    </a:ext>
                  </a:extLst>
                </a:gridCol>
                <a:gridCol w="1393817">
                  <a:extLst>
                    <a:ext uri="{9D8B030D-6E8A-4147-A177-3AD203B41FA5}">
                      <a16:colId xmlns:a16="http://schemas.microsoft.com/office/drawing/2014/main" val="20003"/>
                    </a:ext>
                  </a:extLst>
                </a:gridCol>
                <a:gridCol w="1693160">
                  <a:extLst>
                    <a:ext uri="{9D8B030D-6E8A-4147-A177-3AD203B41FA5}">
                      <a16:colId xmlns:a16="http://schemas.microsoft.com/office/drawing/2014/main" val="20004"/>
                    </a:ext>
                  </a:extLst>
                </a:gridCol>
                <a:gridCol w="1389139">
                  <a:extLst>
                    <a:ext uri="{9D8B030D-6E8A-4147-A177-3AD203B41FA5}">
                      <a16:colId xmlns:a16="http://schemas.microsoft.com/office/drawing/2014/main" val="20005"/>
                    </a:ext>
                  </a:extLst>
                </a:gridCol>
              </a:tblGrid>
              <a:tr h="366137">
                <a:tc rowSpan="2">
                  <a:txBody>
                    <a:bodyPr/>
                    <a:lstStyle/>
                    <a:p>
                      <a:pPr algn="ctr"/>
                      <a:r>
                        <a:rPr lang="en-US" sz="1200" dirty="0">
                          <a:latin typeface="Arial" panose="020B0604020202020204" pitchFamily="34" charset="0"/>
                          <a:cs typeface="Arial" panose="020B0604020202020204" pitchFamily="34" charset="0"/>
                        </a:rPr>
                        <a:t>Funding Source</a:t>
                      </a:r>
                    </a:p>
                  </a:txBody>
                  <a:tcPr>
                    <a:solidFill>
                      <a:srgbClr val="119AC2"/>
                    </a:solidFill>
                  </a:tcPr>
                </a:tc>
                <a:tc gridSpan="2">
                  <a:txBody>
                    <a:bodyPr/>
                    <a:lstStyle/>
                    <a:p>
                      <a:pPr algn="ctr"/>
                      <a:r>
                        <a:rPr lang="en-US" sz="1200" dirty="0">
                          <a:latin typeface="Arial" panose="020B0604020202020204" pitchFamily="34" charset="0"/>
                          <a:cs typeface="Arial" panose="020B0604020202020204" pitchFamily="34" charset="0"/>
                        </a:rPr>
                        <a:t>Amount ($k CAD)</a:t>
                      </a:r>
                    </a:p>
                  </a:txBody>
                  <a:tcPr>
                    <a:solidFill>
                      <a:srgbClr val="119AC2"/>
                    </a:solidFill>
                  </a:tcPr>
                </a:tc>
                <a:tc hMerge="1">
                  <a:txBody>
                    <a:bodyPr/>
                    <a:lstStyle/>
                    <a:p>
                      <a:endParaRPr lang="en-US" sz="1600" dirty="0">
                        <a:latin typeface="Gotham"/>
                        <a:cs typeface="Arial" panose="020B0604020202020204" pitchFamily="34" charset="0"/>
                      </a:endParaRPr>
                    </a:p>
                  </a:txBody>
                  <a:tcPr>
                    <a:solidFill>
                      <a:srgbClr val="119AC2"/>
                    </a:solidFill>
                  </a:tcPr>
                </a:tc>
                <a:tc gridSpan="3">
                  <a:txBody>
                    <a:bodyPr/>
                    <a:lstStyle/>
                    <a:p>
                      <a:pPr algn="ctr"/>
                      <a:r>
                        <a:rPr lang="en-US" sz="1200" dirty="0">
                          <a:latin typeface="Arial" panose="020B0604020202020204" pitchFamily="34" charset="0"/>
                          <a:cs typeface="Arial" panose="020B0604020202020204" pitchFamily="34" charset="0"/>
                        </a:rPr>
                        <a:t>Status</a:t>
                      </a:r>
                    </a:p>
                  </a:txBody>
                  <a:tcPr>
                    <a:solidFill>
                      <a:srgbClr val="119AC2"/>
                    </a:solidFill>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10000"/>
                  </a:ext>
                </a:extLst>
              </a:tr>
              <a:tr h="625958">
                <a:tc vMerge="1">
                  <a:txBody>
                    <a:bodyPr/>
                    <a:lstStyle/>
                    <a:p>
                      <a:endParaRPr lang="en-CA"/>
                    </a:p>
                  </a:txBody>
                  <a:tcPr/>
                </a:tc>
                <a:tc>
                  <a:txBody>
                    <a:bodyPr/>
                    <a:lstStyle/>
                    <a:p>
                      <a:pPr algn="ctr"/>
                      <a:r>
                        <a:rPr lang="en-US" sz="1200" b="1" dirty="0">
                          <a:solidFill>
                            <a:schemeClr val="bg1"/>
                          </a:solidFill>
                          <a:latin typeface="Arial" panose="020B0604020202020204" pitchFamily="34" charset="0"/>
                          <a:cs typeface="Arial" panose="020B0604020202020204" pitchFamily="34" charset="0"/>
                        </a:rPr>
                        <a:t>Cash</a:t>
                      </a:r>
                    </a:p>
                  </a:txBody>
                  <a:tcPr>
                    <a:solidFill>
                      <a:srgbClr val="119AC2"/>
                    </a:solidFill>
                  </a:tcPr>
                </a:tc>
                <a:tc>
                  <a:txBody>
                    <a:bodyPr/>
                    <a:lstStyle/>
                    <a:p>
                      <a:pPr marL="0" algn="ctr" rtl="0" eaLnBrk="1" latinLnBrk="0" hangingPunct="1"/>
                      <a:r>
                        <a:rPr kumimoji="0" lang="en-US" sz="1200" b="1" kern="1200" dirty="0">
                          <a:solidFill>
                            <a:schemeClr val="bg1"/>
                          </a:solidFill>
                          <a:latin typeface="Arial" panose="020B0604020202020204" pitchFamily="34" charset="0"/>
                          <a:ea typeface="+mn-ea"/>
                          <a:cs typeface="Arial" panose="020B0604020202020204" pitchFamily="34" charset="0"/>
                        </a:rPr>
                        <a:t>In-kind</a:t>
                      </a:r>
                    </a:p>
                  </a:txBody>
                  <a:tcPr>
                    <a:solidFill>
                      <a:srgbClr val="119AC2"/>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1200" b="1" kern="1200" dirty="0">
                          <a:solidFill>
                            <a:schemeClr val="bg1"/>
                          </a:solidFill>
                          <a:latin typeface="Arial" panose="020B0604020202020204" pitchFamily="34" charset="0"/>
                          <a:ea typeface="+mn-ea"/>
                          <a:cs typeface="Arial" panose="020B0604020202020204" pitchFamily="34" charset="0"/>
                        </a:rPr>
                        <a:t>Target</a:t>
                      </a:r>
                    </a:p>
                  </a:txBody>
                  <a:tcPr>
                    <a:solidFill>
                      <a:srgbClr val="119AC2"/>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1200" b="1" kern="1200" dirty="0">
                          <a:solidFill>
                            <a:schemeClr val="bg1"/>
                          </a:solidFill>
                          <a:latin typeface="Arial" panose="020B0604020202020204" pitchFamily="34" charset="0"/>
                          <a:ea typeface="+mn-ea"/>
                          <a:cs typeface="Arial" panose="020B0604020202020204" pitchFamily="34" charset="0"/>
                        </a:rPr>
                        <a:t>Letter of Intent</a:t>
                      </a:r>
                    </a:p>
                    <a:p>
                      <a:pPr marL="0" algn="ctr" rtl="0" eaLnBrk="1" latinLnBrk="0" hangingPunct="1"/>
                      <a:endParaRPr kumimoji="0" lang="en-US" sz="1200" b="1" kern="1200" dirty="0">
                        <a:solidFill>
                          <a:schemeClr val="bg1"/>
                        </a:solidFill>
                        <a:latin typeface="Arial" panose="020B0604020202020204" pitchFamily="34" charset="0"/>
                        <a:ea typeface="+mn-ea"/>
                        <a:cs typeface="Arial" panose="020B0604020202020204" pitchFamily="34" charset="0"/>
                      </a:endParaRPr>
                    </a:p>
                  </a:txBody>
                  <a:tcPr>
                    <a:solidFill>
                      <a:srgbClr val="119AC2"/>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1200" b="1" kern="1200" dirty="0">
                          <a:solidFill>
                            <a:schemeClr val="bg1"/>
                          </a:solidFill>
                          <a:latin typeface="Arial" panose="020B0604020202020204" pitchFamily="34" charset="0"/>
                          <a:ea typeface="+mn-ea"/>
                          <a:cs typeface="Arial" panose="020B0604020202020204" pitchFamily="34" charset="0"/>
                        </a:rPr>
                        <a:t>Contract</a:t>
                      </a:r>
                    </a:p>
                    <a:p>
                      <a:pPr marL="0" algn="ctr" rtl="0" eaLnBrk="1" latinLnBrk="0" hangingPunct="1"/>
                      <a:endParaRPr kumimoji="0" lang="en-US" sz="1200" b="1" kern="1200" dirty="0">
                        <a:solidFill>
                          <a:schemeClr val="bg1"/>
                        </a:solidFill>
                        <a:latin typeface="Arial" panose="020B0604020202020204" pitchFamily="34" charset="0"/>
                        <a:ea typeface="+mn-ea"/>
                        <a:cs typeface="Arial" panose="020B0604020202020204" pitchFamily="34" charset="0"/>
                      </a:endParaRPr>
                    </a:p>
                  </a:txBody>
                  <a:tcPr>
                    <a:solidFill>
                      <a:srgbClr val="119AC2"/>
                    </a:solidFill>
                  </a:tcPr>
                </a:tc>
                <a:extLst>
                  <a:ext uri="{0D108BD9-81ED-4DB2-BD59-A6C34878D82A}">
                    <a16:rowId xmlns:a16="http://schemas.microsoft.com/office/drawing/2014/main" val="10001"/>
                  </a:ext>
                </a:extLst>
              </a:tr>
              <a:tr h="370193">
                <a:tc>
                  <a:txBody>
                    <a:bodyPr/>
                    <a:lstStyle/>
                    <a:p>
                      <a:r>
                        <a:rPr lang="en-US" sz="1200" kern="1200" dirty="0">
                          <a:solidFill>
                            <a:schemeClr val="bg2">
                              <a:lumMod val="50000"/>
                            </a:schemeClr>
                          </a:solidFill>
                          <a:latin typeface="Arial" panose="020B0604020202020204" pitchFamily="34" charset="0"/>
                          <a:ea typeface="+mn-ea"/>
                          <a:cs typeface="Arial" panose="020B0604020202020204" pitchFamily="34" charset="0"/>
                        </a:rPr>
                        <a:t>Lead Organization (Applicant)</a:t>
                      </a:r>
                    </a:p>
                  </a:txBody>
                  <a:tcPr/>
                </a:tc>
                <a:tc>
                  <a:txBody>
                    <a:bodyPr/>
                    <a:lstStyle/>
                    <a:p>
                      <a:endParaRPr lang="en-US" sz="1200" dirty="0">
                        <a:latin typeface="Arial" panose="020B0604020202020204" pitchFamily="34" charset="0"/>
                        <a:cs typeface="Arial" panose="020B0604020202020204" pitchFamily="34" charset="0"/>
                      </a:endParaRPr>
                    </a:p>
                  </a:txBody>
                  <a:tcPr/>
                </a:tc>
                <a:tc>
                  <a:txBody>
                    <a:bodyPr/>
                    <a:lstStyle/>
                    <a:p>
                      <a:endParaRPr lang="en-US" sz="1200" dirty="0">
                        <a:latin typeface="Arial" panose="020B0604020202020204" pitchFamily="34" charset="0"/>
                        <a:cs typeface="Arial" panose="020B0604020202020204" pitchFamily="34" charset="0"/>
                      </a:endParaRPr>
                    </a:p>
                  </a:txBody>
                  <a:tcPr/>
                </a:tc>
                <a:tc>
                  <a:txBody>
                    <a:bodyPr/>
                    <a:lstStyle/>
                    <a:p>
                      <a:endParaRPr lang="en-US" sz="1200" dirty="0">
                        <a:latin typeface="Arial" panose="020B0604020202020204" pitchFamily="34" charset="0"/>
                        <a:cs typeface="Arial" panose="020B0604020202020204" pitchFamily="34" charset="0"/>
                      </a:endParaRPr>
                    </a:p>
                  </a:txBody>
                  <a:tcPr/>
                </a:tc>
                <a:tc>
                  <a:txBody>
                    <a:bodyPr/>
                    <a:lstStyle/>
                    <a:p>
                      <a:endParaRPr lang="en-US" sz="1200" dirty="0">
                        <a:latin typeface="Arial" panose="020B0604020202020204" pitchFamily="34" charset="0"/>
                        <a:cs typeface="Arial" panose="020B0604020202020204" pitchFamily="34" charset="0"/>
                      </a:endParaRPr>
                    </a:p>
                  </a:txBody>
                  <a:tcPr/>
                </a:tc>
                <a:tc>
                  <a:txBody>
                    <a:bodyPr/>
                    <a:lstStyle/>
                    <a:p>
                      <a:endParaRPr lang="en-US" sz="12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2"/>
                  </a:ext>
                </a:extLst>
              </a:tr>
              <a:tr h="366137">
                <a:tc>
                  <a:txBody>
                    <a:bodyPr/>
                    <a:lstStyle/>
                    <a:p>
                      <a:r>
                        <a:rPr lang="en-US" sz="1200" kern="1200" dirty="0">
                          <a:solidFill>
                            <a:schemeClr val="bg2">
                              <a:lumMod val="50000"/>
                            </a:schemeClr>
                          </a:solidFill>
                          <a:latin typeface="Arial" panose="020B0604020202020204" pitchFamily="34" charset="0"/>
                          <a:ea typeface="+mn-ea"/>
                          <a:cs typeface="Arial" panose="020B0604020202020204" pitchFamily="34" charset="0"/>
                        </a:rPr>
                        <a:t>Partner #1</a:t>
                      </a:r>
                    </a:p>
                  </a:txBody>
                  <a:tcPr/>
                </a:tc>
                <a:tc>
                  <a:txBody>
                    <a:bodyPr/>
                    <a:lstStyle/>
                    <a:p>
                      <a:endParaRPr lang="en-US" sz="1200" dirty="0">
                        <a:latin typeface="Arial" panose="020B0604020202020204" pitchFamily="34" charset="0"/>
                        <a:cs typeface="Arial" panose="020B0604020202020204" pitchFamily="34" charset="0"/>
                      </a:endParaRPr>
                    </a:p>
                  </a:txBody>
                  <a:tcPr/>
                </a:tc>
                <a:tc>
                  <a:txBody>
                    <a:bodyPr/>
                    <a:lstStyle/>
                    <a:p>
                      <a:endParaRPr lang="en-US" sz="1200" dirty="0">
                        <a:latin typeface="Arial" panose="020B0604020202020204" pitchFamily="34" charset="0"/>
                        <a:cs typeface="Arial" panose="020B0604020202020204" pitchFamily="34" charset="0"/>
                      </a:endParaRPr>
                    </a:p>
                  </a:txBody>
                  <a:tcPr/>
                </a:tc>
                <a:tc>
                  <a:txBody>
                    <a:bodyPr/>
                    <a:lstStyle/>
                    <a:p>
                      <a:endParaRPr lang="en-US" sz="1200" dirty="0">
                        <a:latin typeface="Arial" panose="020B0604020202020204" pitchFamily="34" charset="0"/>
                        <a:cs typeface="Arial" panose="020B0604020202020204" pitchFamily="34" charset="0"/>
                      </a:endParaRPr>
                    </a:p>
                  </a:txBody>
                  <a:tcPr/>
                </a:tc>
                <a:tc>
                  <a:txBody>
                    <a:bodyPr/>
                    <a:lstStyle/>
                    <a:p>
                      <a:endParaRPr lang="en-US" sz="1200" dirty="0">
                        <a:latin typeface="Arial" panose="020B0604020202020204" pitchFamily="34" charset="0"/>
                        <a:cs typeface="Arial" panose="020B0604020202020204" pitchFamily="34" charset="0"/>
                      </a:endParaRPr>
                    </a:p>
                  </a:txBody>
                  <a:tcPr/>
                </a:tc>
                <a:tc>
                  <a:txBody>
                    <a:bodyPr/>
                    <a:lstStyle/>
                    <a:p>
                      <a:endParaRPr lang="en-US" sz="12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3"/>
                  </a:ext>
                </a:extLst>
              </a:tr>
              <a:tr h="366137">
                <a:tc>
                  <a:txBody>
                    <a:bodyPr/>
                    <a:lstStyle/>
                    <a:p>
                      <a:r>
                        <a:rPr lang="en-US" sz="1200" kern="1200" dirty="0">
                          <a:solidFill>
                            <a:schemeClr val="bg2">
                              <a:lumMod val="50000"/>
                            </a:schemeClr>
                          </a:solidFill>
                          <a:latin typeface="Arial" panose="020B0604020202020204" pitchFamily="34" charset="0"/>
                          <a:ea typeface="+mn-ea"/>
                          <a:cs typeface="Arial" panose="020B0604020202020204" pitchFamily="34" charset="0"/>
                        </a:rPr>
                        <a:t>Partner #2</a:t>
                      </a:r>
                    </a:p>
                  </a:txBody>
                  <a:tcPr/>
                </a:tc>
                <a:tc>
                  <a:txBody>
                    <a:bodyPr/>
                    <a:lstStyle/>
                    <a:p>
                      <a:endParaRPr lang="en-US" sz="1200" dirty="0">
                        <a:latin typeface="Arial" panose="020B0604020202020204" pitchFamily="34" charset="0"/>
                        <a:cs typeface="Arial" panose="020B0604020202020204" pitchFamily="34" charset="0"/>
                      </a:endParaRPr>
                    </a:p>
                  </a:txBody>
                  <a:tcPr/>
                </a:tc>
                <a:tc>
                  <a:txBody>
                    <a:bodyPr/>
                    <a:lstStyle/>
                    <a:p>
                      <a:endParaRPr lang="en-US" sz="1200" dirty="0">
                        <a:latin typeface="Arial" panose="020B0604020202020204" pitchFamily="34" charset="0"/>
                        <a:cs typeface="Arial" panose="020B0604020202020204" pitchFamily="34" charset="0"/>
                      </a:endParaRPr>
                    </a:p>
                  </a:txBody>
                  <a:tcPr/>
                </a:tc>
                <a:tc>
                  <a:txBody>
                    <a:bodyPr/>
                    <a:lstStyle/>
                    <a:p>
                      <a:endParaRPr lang="en-US" sz="1200" dirty="0">
                        <a:latin typeface="Arial" panose="020B0604020202020204" pitchFamily="34" charset="0"/>
                        <a:cs typeface="Arial" panose="020B0604020202020204" pitchFamily="34" charset="0"/>
                      </a:endParaRPr>
                    </a:p>
                  </a:txBody>
                  <a:tcPr/>
                </a:tc>
                <a:tc>
                  <a:txBody>
                    <a:bodyPr/>
                    <a:lstStyle/>
                    <a:p>
                      <a:endParaRPr lang="en-US" sz="1200" dirty="0">
                        <a:latin typeface="Arial" panose="020B0604020202020204" pitchFamily="34" charset="0"/>
                        <a:cs typeface="Arial" panose="020B0604020202020204" pitchFamily="34" charset="0"/>
                      </a:endParaRPr>
                    </a:p>
                  </a:txBody>
                  <a:tcPr/>
                </a:tc>
                <a:tc>
                  <a:txBody>
                    <a:bodyPr/>
                    <a:lstStyle/>
                    <a:p>
                      <a:endParaRPr lang="en-US" sz="12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4"/>
                  </a:ext>
                </a:extLst>
              </a:tr>
              <a:tr h="366137">
                <a:tc>
                  <a:txBody>
                    <a:bodyPr/>
                    <a:lstStyle/>
                    <a:p>
                      <a:r>
                        <a:rPr lang="en-US" sz="1200" kern="1200" dirty="0">
                          <a:solidFill>
                            <a:schemeClr val="bg2">
                              <a:lumMod val="50000"/>
                            </a:schemeClr>
                          </a:solidFill>
                          <a:latin typeface="Arial" panose="020B0604020202020204" pitchFamily="34" charset="0"/>
                          <a:ea typeface="+mn-ea"/>
                          <a:cs typeface="Arial" panose="020B0604020202020204" pitchFamily="34" charset="0"/>
                        </a:rPr>
                        <a:t>Partner #3</a:t>
                      </a:r>
                    </a:p>
                  </a:txBody>
                  <a:tcPr/>
                </a:tc>
                <a:tc>
                  <a:txBody>
                    <a:bodyPr/>
                    <a:lstStyle/>
                    <a:p>
                      <a:endParaRPr lang="en-US" sz="1200" dirty="0">
                        <a:latin typeface="Arial" panose="020B0604020202020204" pitchFamily="34" charset="0"/>
                        <a:cs typeface="Arial" panose="020B0604020202020204" pitchFamily="34" charset="0"/>
                      </a:endParaRPr>
                    </a:p>
                  </a:txBody>
                  <a:tcPr/>
                </a:tc>
                <a:tc>
                  <a:txBody>
                    <a:bodyPr/>
                    <a:lstStyle/>
                    <a:p>
                      <a:endParaRPr lang="en-US" sz="1200" dirty="0">
                        <a:latin typeface="Arial" panose="020B0604020202020204" pitchFamily="34" charset="0"/>
                        <a:cs typeface="Arial" panose="020B0604020202020204" pitchFamily="34" charset="0"/>
                      </a:endParaRPr>
                    </a:p>
                  </a:txBody>
                  <a:tcPr/>
                </a:tc>
                <a:tc>
                  <a:txBody>
                    <a:bodyPr/>
                    <a:lstStyle/>
                    <a:p>
                      <a:endParaRPr lang="en-US" sz="1200" dirty="0">
                        <a:latin typeface="Arial" panose="020B0604020202020204" pitchFamily="34" charset="0"/>
                        <a:cs typeface="Arial" panose="020B0604020202020204" pitchFamily="34" charset="0"/>
                      </a:endParaRPr>
                    </a:p>
                  </a:txBody>
                  <a:tcPr/>
                </a:tc>
                <a:tc>
                  <a:txBody>
                    <a:bodyPr/>
                    <a:lstStyle/>
                    <a:p>
                      <a:endParaRPr lang="en-US" sz="1200" dirty="0">
                        <a:latin typeface="Arial" panose="020B0604020202020204" pitchFamily="34" charset="0"/>
                        <a:cs typeface="Arial" panose="020B0604020202020204" pitchFamily="34" charset="0"/>
                      </a:endParaRPr>
                    </a:p>
                  </a:txBody>
                  <a:tcPr/>
                </a:tc>
                <a:tc>
                  <a:txBody>
                    <a:bodyPr/>
                    <a:lstStyle/>
                    <a:p>
                      <a:endParaRPr lang="en-US" sz="12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5"/>
                  </a:ext>
                </a:extLst>
              </a:tr>
              <a:tr h="366137">
                <a:tc>
                  <a:txBody>
                    <a:bodyPr/>
                    <a:lstStyle/>
                    <a:p>
                      <a:endParaRPr lang="en-US" sz="1200" kern="1200" dirty="0">
                        <a:solidFill>
                          <a:schemeClr val="bg2">
                            <a:lumMod val="50000"/>
                          </a:schemeClr>
                        </a:solidFill>
                        <a:latin typeface="Arial" panose="020B0604020202020204" pitchFamily="34" charset="0"/>
                        <a:ea typeface="+mn-ea"/>
                        <a:cs typeface="Arial" panose="020B0604020202020204" pitchFamily="34" charset="0"/>
                      </a:endParaRPr>
                    </a:p>
                  </a:txBody>
                  <a:tcPr/>
                </a:tc>
                <a:tc>
                  <a:txBody>
                    <a:bodyPr/>
                    <a:lstStyle/>
                    <a:p>
                      <a:endParaRPr lang="en-US" sz="1200" dirty="0">
                        <a:latin typeface="Arial" panose="020B0604020202020204" pitchFamily="34" charset="0"/>
                        <a:cs typeface="Arial" panose="020B0604020202020204" pitchFamily="34" charset="0"/>
                      </a:endParaRPr>
                    </a:p>
                  </a:txBody>
                  <a:tcPr/>
                </a:tc>
                <a:tc>
                  <a:txBody>
                    <a:bodyPr/>
                    <a:lstStyle/>
                    <a:p>
                      <a:endParaRPr lang="en-US" sz="1200" dirty="0">
                        <a:latin typeface="Arial" panose="020B0604020202020204" pitchFamily="34" charset="0"/>
                        <a:cs typeface="Arial" panose="020B0604020202020204" pitchFamily="34" charset="0"/>
                      </a:endParaRPr>
                    </a:p>
                  </a:txBody>
                  <a:tcPr/>
                </a:tc>
                <a:tc>
                  <a:txBody>
                    <a:bodyPr/>
                    <a:lstStyle/>
                    <a:p>
                      <a:endParaRPr lang="en-US" sz="1200" dirty="0">
                        <a:latin typeface="Arial" panose="020B0604020202020204" pitchFamily="34" charset="0"/>
                        <a:cs typeface="Arial" panose="020B0604020202020204" pitchFamily="34" charset="0"/>
                      </a:endParaRPr>
                    </a:p>
                  </a:txBody>
                  <a:tcPr/>
                </a:tc>
                <a:tc>
                  <a:txBody>
                    <a:bodyPr/>
                    <a:lstStyle/>
                    <a:p>
                      <a:endParaRPr lang="en-US" sz="1200" dirty="0">
                        <a:latin typeface="Arial" panose="020B0604020202020204" pitchFamily="34" charset="0"/>
                        <a:cs typeface="Arial" panose="020B0604020202020204" pitchFamily="34" charset="0"/>
                      </a:endParaRPr>
                    </a:p>
                  </a:txBody>
                  <a:tcPr/>
                </a:tc>
                <a:tc>
                  <a:txBody>
                    <a:bodyPr/>
                    <a:lstStyle/>
                    <a:p>
                      <a:endParaRPr lang="en-US" sz="12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6"/>
                  </a:ext>
                </a:extLst>
              </a:tr>
              <a:tr h="366137">
                <a:tc>
                  <a:txBody>
                    <a:bodyPr/>
                    <a:lstStyle/>
                    <a:p>
                      <a:r>
                        <a:rPr lang="en-US" sz="1200" kern="1200" dirty="0">
                          <a:solidFill>
                            <a:schemeClr val="bg2">
                              <a:lumMod val="50000"/>
                            </a:schemeClr>
                          </a:solidFill>
                          <a:latin typeface="Arial" panose="020B0604020202020204" pitchFamily="34" charset="0"/>
                          <a:ea typeface="+mn-ea"/>
                          <a:cs typeface="Arial" panose="020B0604020202020204" pitchFamily="34" charset="0"/>
                        </a:rPr>
                        <a:t>Total</a:t>
                      </a:r>
                    </a:p>
                  </a:txBody>
                  <a:tcPr/>
                </a:tc>
                <a:tc>
                  <a:txBody>
                    <a:bodyPr/>
                    <a:lstStyle/>
                    <a:p>
                      <a:endParaRPr lang="en-US" sz="1200" dirty="0">
                        <a:latin typeface="Arial" panose="020B0604020202020204" pitchFamily="34" charset="0"/>
                        <a:cs typeface="Arial" panose="020B0604020202020204" pitchFamily="34" charset="0"/>
                      </a:endParaRPr>
                    </a:p>
                  </a:txBody>
                  <a:tcPr/>
                </a:tc>
                <a:tc>
                  <a:txBody>
                    <a:bodyPr/>
                    <a:lstStyle/>
                    <a:p>
                      <a:endParaRPr lang="en-US" sz="1200" dirty="0">
                        <a:latin typeface="Arial" panose="020B0604020202020204" pitchFamily="34" charset="0"/>
                        <a:cs typeface="Arial" panose="020B0604020202020204" pitchFamily="34" charset="0"/>
                      </a:endParaRPr>
                    </a:p>
                  </a:txBody>
                  <a:tcPr/>
                </a:tc>
                <a:tc>
                  <a:txBody>
                    <a:bodyPr/>
                    <a:lstStyle/>
                    <a:p>
                      <a:endParaRPr lang="en-US" sz="1200" dirty="0">
                        <a:latin typeface="Arial" panose="020B0604020202020204" pitchFamily="34" charset="0"/>
                        <a:cs typeface="Arial" panose="020B0604020202020204" pitchFamily="34" charset="0"/>
                      </a:endParaRPr>
                    </a:p>
                  </a:txBody>
                  <a:tcPr/>
                </a:tc>
                <a:tc>
                  <a:txBody>
                    <a:bodyPr/>
                    <a:lstStyle/>
                    <a:p>
                      <a:endParaRPr lang="en-US" sz="1200" dirty="0">
                        <a:latin typeface="Arial" panose="020B0604020202020204" pitchFamily="34" charset="0"/>
                        <a:cs typeface="Arial" panose="020B0604020202020204" pitchFamily="34" charset="0"/>
                      </a:endParaRPr>
                    </a:p>
                  </a:txBody>
                  <a:tcPr/>
                </a:tc>
                <a:tc>
                  <a:txBody>
                    <a:bodyPr/>
                    <a:lstStyle/>
                    <a:p>
                      <a:endParaRPr lang="en-US" sz="12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7"/>
                  </a:ext>
                </a:extLst>
              </a:tr>
            </a:tbl>
          </a:graphicData>
        </a:graphic>
      </p:graphicFrame>
      <p:sp>
        <p:nvSpPr>
          <p:cNvPr id="3" name="Slide Number Placeholder 2"/>
          <p:cNvSpPr>
            <a:spLocks noGrp="1"/>
          </p:cNvSpPr>
          <p:nvPr>
            <p:ph type="sldNum" sz="quarter" idx="12"/>
          </p:nvPr>
        </p:nvSpPr>
        <p:spPr/>
        <p:txBody>
          <a:bodyPr/>
          <a:lstStyle/>
          <a:p>
            <a:fld id="{AA291B03-E148-470F-B072-028D807E760C}" type="slidenum">
              <a:rPr lang="en-US" sz="1200" smtClean="0"/>
              <a:t>22</a:t>
            </a:fld>
            <a:endParaRPr lang="en-US" sz="1200"/>
          </a:p>
        </p:txBody>
      </p:sp>
    </p:spTree>
    <p:extLst>
      <p:ext uri="{BB962C8B-B14F-4D97-AF65-F5344CB8AC3E}">
        <p14:creationId xmlns:p14="http://schemas.microsoft.com/office/powerpoint/2010/main" val="15688890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1752"/>
            <a:ext cx="10972800" cy="536448"/>
          </a:xfrm>
        </p:spPr>
        <p:txBody>
          <a:bodyPr>
            <a:normAutofit/>
          </a:bodyPr>
          <a:lstStyle/>
          <a:p>
            <a:pPr algn="l"/>
            <a:r>
              <a:rPr lang="en-US" sz="2000" b="1" dirty="0">
                <a:solidFill>
                  <a:srgbClr val="119AC2"/>
                </a:solidFill>
              </a:rPr>
              <a:t>Summary </a:t>
            </a:r>
            <a:r>
              <a:rPr lang="en-US" sz="2000" b="1" i="1" dirty="0">
                <a:solidFill>
                  <a:srgbClr val="119AC2"/>
                </a:solidFill>
              </a:rPr>
              <a:t>(maximum 1 slide)</a:t>
            </a:r>
            <a:endParaRPr lang="en-US" sz="2000" b="1" dirty="0">
              <a:solidFill>
                <a:srgbClr val="119AC2"/>
              </a:solidFill>
            </a:endParaRPr>
          </a:p>
        </p:txBody>
      </p:sp>
      <p:sp>
        <p:nvSpPr>
          <p:cNvPr id="12" name="Content Placeholder 2"/>
          <p:cNvSpPr txBox="1">
            <a:spLocks/>
          </p:cNvSpPr>
          <p:nvPr/>
        </p:nvSpPr>
        <p:spPr>
          <a:xfrm>
            <a:off x="838200" y="838201"/>
            <a:ext cx="10515600" cy="522393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1600" dirty="0">
              <a:solidFill>
                <a:schemeClr val="bg2">
                  <a:lumMod val="50000"/>
                </a:schemeClr>
              </a:solidFill>
              <a:latin typeface="Arial" panose="020B0604020202020204" pitchFamily="34" charset="0"/>
              <a:cs typeface="Arial" panose="020B0604020202020204" pitchFamily="34" charset="0"/>
            </a:endParaRPr>
          </a:p>
          <a:p>
            <a:r>
              <a:rPr lang="en-US" sz="1600" dirty="0">
                <a:solidFill>
                  <a:schemeClr val="bg2">
                    <a:lumMod val="50000"/>
                  </a:schemeClr>
                </a:solidFill>
                <a:latin typeface="Arial" panose="020B0604020202020204" pitchFamily="34" charset="0"/>
                <a:cs typeface="Arial" panose="020B0604020202020204" pitchFamily="34" charset="0"/>
              </a:rPr>
              <a:t>Please give a brief summary of your project scope and objectives, focusing on how this project solves an industry problem.</a:t>
            </a:r>
          </a:p>
          <a:p>
            <a:pPr>
              <a:buFont typeface="Wingdings" panose="05000000000000000000" pitchFamily="2" charset="2"/>
              <a:buChar char="v"/>
            </a:pPr>
            <a:endParaRPr lang="en-US" sz="1600" dirty="0">
              <a:solidFill>
                <a:schemeClr val="bg2">
                  <a:lumMod val="50000"/>
                </a:schemeClr>
              </a:solidFill>
              <a:latin typeface="Gotham"/>
              <a:cs typeface="Arial" panose="020B0604020202020204" pitchFamily="34" charset="0"/>
            </a:endParaRPr>
          </a:p>
          <a:p>
            <a:pPr lvl="1"/>
            <a:r>
              <a:rPr lang="en-US" sz="1600" dirty="0">
                <a:solidFill>
                  <a:schemeClr val="bg2">
                    <a:lumMod val="50000"/>
                  </a:schemeClr>
                </a:solidFill>
                <a:latin typeface="Arial" panose="020B0604020202020204" pitchFamily="34" charset="0"/>
                <a:cs typeface="Arial" panose="020B0604020202020204" pitchFamily="34" charset="0"/>
              </a:rPr>
              <a:t>Problem your technology solves</a:t>
            </a:r>
          </a:p>
          <a:p>
            <a:pPr lvl="1"/>
            <a:endParaRPr lang="en-US" sz="1600" dirty="0">
              <a:solidFill>
                <a:schemeClr val="bg2">
                  <a:lumMod val="50000"/>
                </a:schemeClr>
              </a:solidFill>
              <a:latin typeface="Arial" panose="020B0604020202020204" pitchFamily="34" charset="0"/>
              <a:cs typeface="Arial" panose="020B0604020202020204" pitchFamily="34" charset="0"/>
            </a:endParaRPr>
          </a:p>
          <a:p>
            <a:pPr lvl="1"/>
            <a:r>
              <a:rPr lang="en-US" sz="1600" dirty="0">
                <a:solidFill>
                  <a:schemeClr val="bg2">
                    <a:lumMod val="50000"/>
                  </a:schemeClr>
                </a:solidFill>
                <a:latin typeface="Arial" panose="020B0604020202020204" pitchFamily="34" charset="0"/>
                <a:cs typeface="Arial" panose="020B0604020202020204" pitchFamily="34" charset="0"/>
              </a:rPr>
              <a:t>Project scope and objectives</a:t>
            </a:r>
          </a:p>
          <a:p>
            <a:pPr lvl="1"/>
            <a:endParaRPr lang="en-US" sz="1600" dirty="0">
              <a:solidFill>
                <a:schemeClr val="bg2">
                  <a:lumMod val="50000"/>
                </a:schemeClr>
              </a:solidFill>
              <a:latin typeface="Arial" panose="020B0604020202020204" pitchFamily="34" charset="0"/>
              <a:cs typeface="Arial" panose="020B0604020202020204" pitchFamily="34" charset="0"/>
            </a:endParaRPr>
          </a:p>
          <a:p>
            <a:pPr lvl="1"/>
            <a:r>
              <a:rPr lang="en-US" sz="1600" dirty="0">
                <a:solidFill>
                  <a:schemeClr val="bg2">
                    <a:lumMod val="50000"/>
                  </a:schemeClr>
                </a:solidFill>
                <a:latin typeface="Arial" panose="020B0604020202020204" pitchFamily="34" charset="0"/>
                <a:cs typeface="Arial" panose="020B0604020202020204" pitchFamily="34" charset="0"/>
              </a:rPr>
              <a:t>How does a NGIF project advance the technology toward commercialization?</a:t>
            </a:r>
          </a:p>
          <a:p>
            <a:pPr lvl="1"/>
            <a:endParaRPr lang="en-US" sz="1600" dirty="0">
              <a:solidFill>
                <a:schemeClr val="bg2">
                  <a:lumMod val="50000"/>
                </a:schemeClr>
              </a:solidFill>
              <a:latin typeface="Arial" panose="020B0604020202020204" pitchFamily="34" charset="0"/>
              <a:cs typeface="Arial" panose="020B0604020202020204" pitchFamily="34" charset="0"/>
            </a:endParaRPr>
          </a:p>
          <a:p>
            <a:pPr lvl="1"/>
            <a:r>
              <a:rPr lang="en-US" sz="1600" dirty="0">
                <a:solidFill>
                  <a:schemeClr val="bg2">
                    <a:lumMod val="50000"/>
                  </a:schemeClr>
                </a:solidFill>
                <a:latin typeface="Arial" panose="020B0604020202020204" pitchFamily="34" charset="0"/>
                <a:cs typeface="Arial" panose="020B0604020202020204" pitchFamily="34" charset="0"/>
              </a:rPr>
              <a:t>Size of market opportunity</a:t>
            </a:r>
          </a:p>
          <a:p>
            <a:pPr lvl="1"/>
            <a:endParaRPr lang="en-US" sz="1600" dirty="0">
              <a:solidFill>
                <a:schemeClr val="bg2">
                  <a:lumMod val="50000"/>
                </a:schemeClr>
              </a:solidFill>
              <a:latin typeface="Arial" panose="020B0604020202020204" pitchFamily="34" charset="0"/>
              <a:cs typeface="Arial" panose="020B0604020202020204" pitchFamily="34" charset="0"/>
            </a:endParaRPr>
          </a:p>
          <a:p>
            <a:pPr lvl="1"/>
            <a:r>
              <a:rPr lang="en-US" sz="1600" dirty="0">
                <a:solidFill>
                  <a:schemeClr val="bg2">
                    <a:lumMod val="50000"/>
                  </a:schemeClr>
                </a:solidFill>
                <a:latin typeface="Arial" panose="020B0604020202020204" pitchFamily="34" charset="0"/>
                <a:cs typeface="Arial" panose="020B0604020202020204" pitchFamily="34" charset="0"/>
              </a:rPr>
              <a:t>Potential environmental benefits</a:t>
            </a:r>
          </a:p>
          <a:p>
            <a:pPr lvl="1"/>
            <a:endParaRPr lang="en-US" sz="2000" dirty="0">
              <a:solidFill>
                <a:schemeClr val="bg2">
                  <a:lumMod val="50000"/>
                </a:schemeClr>
              </a:solidFill>
              <a:latin typeface="Arial" panose="020B0604020202020204" pitchFamily="34" charset="0"/>
              <a:cs typeface="Arial" panose="020B0604020202020204" pitchFamily="34" charset="0"/>
            </a:endParaRPr>
          </a:p>
        </p:txBody>
      </p:sp>
      <p:sp>
        <p:nvSpPr>
          <p:cNvPr id="3" name="Slide Number Placeholder 2"/>
          <p:cNvSpPr>
            <a:spLocks noGrp="1"/>
          </p:cNvSpPr>
          <p:nvPr>
            <p:ph type="sldNum" sz="quarter" idx="12"/>
          </p:nvPr>
        </p:nvSpPr>
        <p:spPr/>
        <p:txBody>
          <a:bodyPr/>
          <a:lstStyle/>
          <a:p>
            <a:fld id="{AA291B03-E148-470F-B072-028D807E760C}" type="slidenum">
              <a:rPr lang="en-US" sz="1200" smtClean="0"/>
              <a:t>23</a:t>
            </a:fld>
            <a:endParaRPr lang="en-US" sz="1200" dirty="0"/>
          </a:p>
        </p:txBody>
      </p:sp>
    </p:spTree>
    <p:extLst>
      <p:ext uri="{BB962C8B-B14F-4D97-AF65-F5344CB8AC3E}">
        <p14:creationId xmlns:p14="http://schemas.microsoft.com/office/powerpoint/2010/main" val="4779540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1752"/>
            <a:ext cx="10972800" cy="536448"/>
          </a:xfrm>
        </p:spPr>
        <p:txBody>
          <a:bodyPr>
            <a:noAutofit/>
          </a:bodyPr>
          <a:lstStyle/>
          <a:p>
            <a:pPr algn="l"/>
            <a:r>
              <a:rPr lang="en-US" sz="2000" b="1" dirty="0">
                <a:solidFill>
                  <a:srgbClr val="119AC2"/>
                </a:solidFill>
              </a:rPr>
              <a:t>Next Steps </a:t>
            </a:r>
            <a:r>
              <a:rPr lang="en-US" sz="2000" b="1" i="1" dirty="0">
                <a:solidFill>
                  <a:srgbClr val="119AC2"/>
                </a:solidFill>
              </a:rPr>
              <a:t>(maximum 1 slide)</a:t>
            </a:r>
            <a:r>
              <a:rPr lang="en-US" sz="2000" b="1" dirty="0">
                <a:solidFill>
                  <a:srgbClr val="119AC2"/>
                </a:solidFill>
              </a:rPr>
              <a:t> </a:t>
            </a:r>
          </a:p>
        </p:txBody>
      </p:sp>
      <p:sp>
        <p:nvSpPr>
          <p:cNvPr id="12" name="Content Placeholder 2"/>
          <p:cNvSpPr txBox="1">
            <a:spLocks/>
          </p:cNvSpPr>
          <p:nvPr/>
        </p:nvSpPr>
        <p:spPr>
          <a:xfrm>
            <a:off x="838200" y="838201"/>
            <a:ext cx="10515600" cy="522393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1600" dirty="0">
              <a:solidFill>
                <a:schemeClr val="bg2">
                  <a:lumMod val="50000"/>
                </a:schemeClr>
              </a:solidFill>
              <a:latin typeface="Arial" panose="020B0604020202020204" pitchFamily="34" charset="0"/>
              <a:cs typeface="Arial" panose="020B0604020202020204" pitchFamily="34" charset="0"/>
            </a:endParaRPr>
          </a:p>
          <a:p>
            <a:r>
              <a:rPr lang="en-US" sz="1600" dirty="0">
                <a:solidFill>
                  <a:schemeClr val="bg2">
                    <a:lumMod val="50000"/>
                  </a:schemeClr>
                </a:solidFill>
                <a:latin typeface="Arial" panose="020B0604020202020204" pitchFamily="34" charset="0"/>
                <a:cs typeface="Arial" panose="020B0604020202020204" pitchFamily="34" charset="0"/>
              </a:rPr>
              <a:t>X</a:t>
            </a:r>
          </a:p>
          <a:p>
            <a:pPr lvl="1"/>
            <a:r>
              <a:rPr lang="en-US" sz="1600" dirty="0">
                <a:solidFill>
                  <a:schemeClr val="bg2">
                    <a:lumMod val="50000"/>
                  </a:schemeClr>
                </a:solidFill>
                <a:latin typeface="Arial" panose="020B0604020202020204" pitchFamily="34" charset="0"/>
                <a:cs typeface="Arial" panose="020B0604020202020204" pitchFamily="34" charset="0"/>
              </a:rPr>
              <a:t>X</a:t>
            </a:r>
          </a:p>
          <a:p>
            <a:endParaRPr lang="en-US" sz="1600" dirty="0">
              <a:solidFill>
                <a:schemeClr val="bg2">
                  <a:lumMod val="50000"/>
                </a:schemeClr>
              </a:solidFill>
              <a:latin typeface="Arial" panose="020B0604020202020204" pitchFamily="34" charset="0"/>
              <a:cs typeface="Arial" panose="020B0604020202020204" pitchFamily="34" charset="0"/>
            </a:endParaRPr>
          </a:p>
          <a:p>
            <a:r>
              <a:rPr lang="en-US" sz="1600" dirty="0">
                <a:solidFill>
                  <a:schemeClr val="bg2">
                    <a:lumMod val="50000"/>
                  </a:schemeClr>
                </a:solidFill>
                <a:latin typeface="Arial" panose="020B0604020202020204" pitchFamily="34" charset="0"/>
                <a:cs typeface="Arial" panose="020B0604020202020204" pitchFamily="34" charset="0"/>
              </a:rPr>
              <a:t>X</a:t>
            </a:r>
          </a:p>
          <a:p>
            <a:pPr lvl="1"/>
            <a:r>
              <a:rPr lang="en-US" sz="1600" dirty="0">
                <a:solidFill>
                  <a:schemeClr val="bg2">
                    <a:lumMod val="50000"/>
                  </a:schemeClr>
                </a:solidFill>
                <a:latin typeface="Arial" panose="020B0604020202020204" pitchFamily="34" charset="0"/>
                <a:cs typeface="Arial" panose="020B0604020202020204" pitchFamily="34" charset="0"/>
              </a:rPr>
              <a:t>X</a:t>
            </a:r>
          </a:p>
          <a:p>
            <a:pPr>
              <a:buFont typeface="Wingdings" panose="05000000000000000000" pitchFamily="2" charset="2"/>
              <a:buChar char="v"/>
            </a:pPr>
            <a:endParaRPr lang="en-US" sz="2000" dirty="0">
              <a:solidFill>
                <a:schemeClr val="bg2">
                  <a:lumMod val="50000"/>
                </a:schemeClr>
              </a:solidFill>
              <a:latin typeface="Arial" panose="020B0604020202020204" pitchFamily="34" charset="0"/>
              <a:cs typeface="Arial" panose="020B0604020202020204" pitchFamily="34" charset="0"/>
            </a:endParaRPr>
          </a:p>
          <a:p>
            <a:pPr marL="457200" lvl="1" indent="0">
              <a:buNone/>
            </a:pPr>
            <a:endParaRPr lang="en-US" sz="2000" dirty="0">
              <a:solidFill>
                <a:schemeClr val="bg2">
                  <a:lumMod val="50000"/>
                </a:schemeClr>
              </a:solidFill>
              <a:latin typeface="Arial" panose="020B0604020202020204" pitchFamily="34" charset="0"/>
              <a:cs typeface="Arial" panose="020B0604020202020204" pitchFamily="34" charset="0"/>
            </a:endParaRPr>
          </a:p>
        </p:txBody>
      </p:sp>
      <p:sp>
        <p:nvSpPr>
          <p:cNvPr id="3" name="Slide Number Placeholder 2"/>
          <p:cNvSpPr>
            <a:spLocks noGrp="1"/>
          </p:cNvSpPr>
          <p:nvPr>
            <p:ph type="sldNum" sz="quarter" idx="12"/>
          </p:nvPr>
        </p:nvSpPr>
        <p:spPr/>
        <p:txBody>
          <a:bodyPr/>
          <a:lstStyle/>
          <a:p>
            <a:fld id="{AA291B03-E148-470F-B072-028D807E760C}" type="slidenum">
              <a:rPr lang="en-US" sz="1200" smtClean="0"/>
              <a:t>24</a:t>
            </a:fld>
            <a:endParaRPr lang="en-US" sz="1200"/>
          </a:p>
        </p:txBody>
      </p:sp>
      <p:sp>
        <p:nvSpPr>
          <p:cNvPr id="5" name="Rectangle 4"/>
          <p:cNvSpPr/>
          <p:nvPr/>
        </p:nvSpPr>
        <p:spPr>
          <a:xfrm>
            <a:off x="725511" y="5723579"/>
            <a:ext cx="10123918" cy="307777"/>
          </a:xfrm>
          <a:prstGeom prst="rect">
            <a:avLst/>
          </a:prstGeom>
        </p:spPr>
        <p:txBody>
          <a:bodyPr wrap="square">
            <a:spAutoFit/>
          </a:bodyPr>
          <a:lstStyle/>
          <a:p>
            <a:r>
              <a:rPr lang="en-US" sz="1400" i="1" dirty="0">
                <a:solidFill>
                  <a:srgbClr val="C00000"/>
                </a:solidFill>
                <a:latin typeface="Arial" panose="020B0604020202020204" pitchFamily="34" charset="0"/>
                <a:cs typeface="Arial" panose="020B0604020202020204" pitchFamily="34" charset="0"/>
              </a:rPr>
              <a:t>*Maximum one (1) slide maximum.</a:t>
            </a:r>
            <a:endParaRPr lang="en-US" sz="1400" dirty="0">
              <a:solidFill>
                <a:srgbClr val="C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456311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1752"/>
            <a:ext cx="10972800" cy="536448"/>
          </a:xfrm>
        </p:spPr>
        <p:txBody>
          <a:bodyPr>
            <a:noAutofit/>
          </a:bodyPr>
          <a:lstStyle/>
          <a:p>
            <a:pPr algn="l"/>
            <a:r>
              <a:rPr lang="en-US" sz="2000" b="1" dirty="0">
                <a:solidFill>
                  <a:srgbClr val="119AC2"/>
                </a:solidFill>
              </a:rPr>
              <a:t>Full Contact Information </a:t>
            </a:r>
            <a:r>
              <a:rPr lang="en-US" sz="2000" b="1" i="1" dirty="0">
                <a:solidFill>
                  <a:srgbClr val="119AC2"/>
                </a:solidFill>
              </a:rPr>
              <a:t>(maximum 1 slide)</a:t>
            </a:r>
            <a:r>
              <a:rPr lang="en-US" sz="2000" b="1" dirty="0">
                <a:solidFill>
                  <a:srgbClr val="119AC2"/>
                </a:solidFill>
              </a:rPr>
              <a:t> </a:t>
            </a:r>
          </a:p>
        </p:txBody>
      </p:sp>
      <p:sp>
        <p:nvSpPr>
          <p:cNvPr id="3" name="Slide Number Placeholder 2"/>
          <p:cNvSpPr>
            <a:spLocks noGrp="1"/>
          </p:cNvSpPr>
          <p:nvPr>
            <p:ph type="sldNum" sz="quarter" idx="12"/>
          </p:nvPr>
        </p:nvSpPr>
        <p:spPr/>
        <p:txBody>
          <a:bodyPr/>
          <a:lstStyle/>
          <a:p>
            <a:fld id="{AA291B03-E148-470F-B072-028D807E760C}" type="slidenum">
              <a:rPr lang="en-US" sz="1200" smtClean="0"/>
              <a:t>25</a:t>
            </a:fld>
            <a:endParaRPr lang="en-US" sz="1200"/>
          </a:p>
        </p:txBody>
      </p:sp>
      <p:graphicFrame>
        <p:nvGraphicFramePr>
          <p:cNvPr id="4" name="Table 3"/>
          <p:cNvGraphicFramePr>
            <a:graphicFrameLocks noGrp="1"/>
          </p:cNvGraphicFramePr>
          <p:nvPr>
            <p:extLst>
              <p:ext uri="{D42A27DB-BD31-4B8C-83A1-F6EECF244321}">
                <p14:modId xmlns:p14="http://schemas.microsoft.com/office/powerpoint/2010/main" val="4120214364"/>
              </p:ext>
            </p:extLst>
          </p:nvPr>
        </p:nvGraphicFramePr>
        <p:xfrm>
          <a:off x="1316051" y="1251132"/>
          <a:ext cx="9533377" cy="3521823"/>
        </p:xfrm>
        <a:graphic>
          <a:graphicData uri="http://schemas.openxmlformats.org/drawingml/2006/table">
            <a:tbl>
              <a:tblPr firstRow="1" bandRow="1">
                <a:tableStyleId>{5C22544A-7EE6-4342-B048-85BDC9FD1C3A}</a:tableStyleId>
              </a:tblPr>
              <a:tblGrid>
                <a:gridCol w="2281728">
                  <a:extLst>
                    <a:ext uri="{9D8B030D-6E8A-4147-A177-3AD203B41FA5}">
                      <a16:colId xmlns:a16="http://schemas.microsoft.com/office/drawing/2014/main" val="20000"/>
                    </a:ext>
                  </a:extLst>
                </a:gridCol>
                <a:gridCol w="7251649">
                  <a:extLst>
                    <a:ext uri="{9D8B030D-6E8A-4147-A177-3AD203B41FA5}">
                      <a16:colId xmlns:a16="http://schemas.microsoft.com/office/drawing/2014/main" val="20001"/>
                    </a:ext>
                  </a:extLst>
                </a:gridCol>
              </a:tblGrid>
              <a:tr h="27432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dirty="0">
                          <a:solidFill>
                            <a:schemeClr val="bg1">
                              <a:lumMod val="50000"/>
                            </a:schemeClr>
                          </a:solidFill>
                        </a:rPr>
                        <a:t>Applicant Name</a:t>
                      </a:r>
                    </a:p>
                  </a:txBody>
                  <a:tcPr>
                    <a:solidFill>
                      <a:schemeClr val="bg1">
                        <a:lumMod val="85000"/>
                      </a:schemeClr>
                    </a:solidFill>
                  </a:tcPr>
                </a:tc>
                <a:tc>
                  <a:txBody>
                    <a:bodyPr/>
                    <a:lstStyle/>
                    <a:p>
                      <a:endParaRPr lang="en-US" sz="1400" dirty="0"/>
                    </a:p>
                  </a:txBody>
                  <a:tcPr>
                    <a:solidFill>
                      <a:schemeClr val="bg1">
                        <a:lumMod val="85000"/>
                      </a:schemeClr>
                    </a:solidFill>
                  </a:tcPr>
                </a:tc>
                <a:extLst>
                  <a:ext uri="{0D108BD9-81ED-4DB2-BD59-A6C34878D82A}">
                    <a16:rowId xmlns:a16="http://schemas.microsoft.com/office/drawing/2014/main" val="10000"/>
                  </a:ext>
                </a:extLst>
              </a:tr>
              <a:tr h="35744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solidFill>
                            <a:schemeClr val="bg1">
                              <a:lumMod val="50000"/>
                            </a:schemeClr>
                          </a:solidFill>
                        </a:rPr>
                        <a:t>Applicant Title</a:t>
                      </a:r>
                    </a:p>
                  </a:txBody>
                  <a:tcPr>
                    <a:solidFill>
                      <a:schemeClr val="bg1">
                        <a:lumMod val="95000"/>
                      </a:schemeClr>
                    </a:solidFill>
                  </a:tcPr>
                </a:tc>
                <a:tc>
                  <a:txBody>
                    <a:bodyPr/>
                    <a:lstStyle/>
                    <a:p>
                      <a:endParaRPr lang="en-US" sz="1400" dirty="0"/>
                    </a:p>
                  </a:txBody>
                  <a:tcPr>
                    <a:solidFill>
                      <a:schemeClr val="bg1">
                        <a:lumMod val="95000"/>
                      </a:schemeClr>
                    </a:solidFill>
                  </a:tcPr>
                </a:tc>
                <a:extLst>
                  <a:ext uri="{0D108BD9-81ED-4DB2-BD59-A6C34878D82A}">
                    <a16:rowId xmlns:a16="http://schemas.microsoft.com/office/drawing/2014/main" val="10001"/>
                  </a:ext>
                </a:extLst>
              </a:tr>
              <a:tr h="35744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solidFill>
                            <a:schemeClr val="bg1">
                              <a:lumMod val="50000"/>
                            </a:schemeClr>
                          </a:solidFill>
                        </a:rPr>
                        <a:t>Company</a:t>
                      </a:r>
                    </a:p>
                  </a:txBody>
                  <a:tcPr>
                    <a:solidFill>
                      <a:schemeClr val="bg1">
                        <a:lumMod val="85000"/>
                      </a:schemeClr>
                    </a:solidFill>
                  </a:tcPr>
                </a:tc>
                <a:tc>
                  <a:txBody>
                    <a:bodyPr/>
                    <a:lstStyle/>
                    <a:p>
                      <a:endParaRPr lang="en-US" sz="1400" dirty="0"/>
                    </a:p>
                  </a:txBody>
                  <a:tcPr>
                    <a:solidFill>
                      <a:schemeClr val="bg1">
                        <a:lumMod val="85000"/>
                      </a:schemeClr>
                    </a:solidFill>
                  </a:tcPr>
                </a:tc>
                <a:extLst>
                  <a:ext uri="{0D108BD9-81ED-4DB2-BD59-A6C34878D82A}">
                    <a16:rowId xmlns:a16="http://schemas.microsoft.com/office/drawing/2014/main" val="10002"/>
                  </a:ext>
                </a:extLst>
              </a:tr>
              <a:tr h="357447">
                <a:tc>
                  <a:txBody>
                    <a:bodyPr/>
                    <a:lstStyle/>
                    <a:p>
                      <a:r>
                        <a:rPr lang="en-US" sz="1400" dirty="0">
                          <a:solidFill>
                            <a:schemeClr val="bg1">
                              <a:lumMod val="50000"/>
                            </a:schemeClr>
                          </a:solidFill>
                        </a:rPr>
                        <a:t>Address (# Street, Suite #)</a:t>
                      </a:r>
                    </a:p>
                  </a:txBody>
                  <a:tcPr>
                    <a:solidFill>
                      <a:schemeClr val="bg1">
                        <a:lumMod val="95000"/>
                      </a:schemeClr>
                    </a:solidFill>
                  </a:tcPr>
                </a:tc>
                <a:tc>
                  <a:txBody>
                    <a:bodyPr/>
                    <a:lstStyle/>
                    <a:p>
                      <a:endParaRPr lang="en-US" sz="1400" dirty="0"/>
                    </a:p>
                  </a:txBody>
                  <a:tcPr>
                    <a:solidFill>
                      <a:schemeClr val="bg1">
                        <a:lumMod val="95000"/>
                      </a:schemeClr>
                    </a:solidFill>
                  </a:tcPr>
                </a:tc>
                <a:extLst>
                  <a:ext uri="{0D108BD9-81ED-4DB2-BD59-A6C34878D82A}">
                    <a16:rowId xmlns:a16="http://schemas.microsoft.com/office/drawing/2014/main" val="10003"/>
                  </a:ext>
                </a:extLst>
              </a:tr>
              <a:tr h="357447">
                <a:tc>
                  <a:txBody>
                    <a:bodyPr/>
                    <a:lstStyle/>
                    <a:p>
                      <a:r>
                        <a:rPr lang="en-US" sz="1400" dirty="0">
                          <a:solidFill>
                            <a:schemeClr val="bg1">
                              <a:lumMod val="50000"/>
                            </a:schemeClr>
                          </a:solidFill>
                        </a:rPr>
                        <a:t>City</a:t>
                      </a:r>
                    </a:p>
                  </a:txBody>
                  <a:tcPr>
                    <a:solidFill>
                      <a:schemeClr val="bg1">
                        <a:lumMod val="85000"/>
                      </a:schemeClr>
                    </a:solidFill>
                  </a:tcPr>
                </a:tc>
                <a:tc>
                  <a:txBody>
                    <a:bodyPr/>
                    <a:lstStyle/>
                    <a:p>
                      <a:endParaRPr lang="en-US" sz="1400" dirty="0"/>
                    </a:p>
                  </a:txBody>
                  <a:tcPr>
                    <a:solidFill>
                      <a:schemeClr val="bg1">
                        <a:lumMod val="85000"/>
                      </a:schemeClr>
                    </a:solidFill>
                  </a:tcPr>
                </a:tc>
                <a:extLst>
                  <a:ext uri="{0D108BD9-81ED-4DB2-BD59-A6C34878D82A}">
                    <a16:rowId xmlns:a16="http://schemas.microsoft.com/office/drawing/2014/main" val="10004"/>
                  </a:ext>
                </a:extLst>
              </a:tr>
              <a:tr h="357447">
                <a:tc>
                  <a:txBody>
                    <a:bodyPr/>
                    <a:lstStyle/>
                    <a:p>
                      <a:r>
                        <a:rPr lang="en-US" sz="1400" dirty="0">
                          <a:solidFill>
                            <a:schemeClr val="bg1">
                              <a:lumMod val="50000"/>
                            </a:schemeClr>
                          </a:solidFill>
                        </a:rPr>
                        <a:t>Province / State</a:t>
                      </a:r>
                    </a:p>
                  </a:txBody>
                  <a:tcPr>
                    <a:solidFill>
                      <a:schemeClr val="bg1">
                        <a:lumMod val="95000"/>
                      </a:schemeClr>
                    </a:solidFill>
                  </a:tcPr>
                </a:tc>
                <a:tc>
                  <a:txBody>
                    <a:bodyPr/>
                    <a:lstStyle/>
                    <a:p>
                      <a:endParaRPr lang="en-US" sz="1400" dirty="0"/>
                    </a:p>
                  </a:txBody>
                  <a:tcPr>
                    <a:solidFill>
                      <a:schemeClr val="bg1">
                        <a:lumMod val="95000"/>
                      </a:schemeClr>
                    </a:solidFill>
                  </a:tcPr>
                </a:tc>
                <a:extLst>
                  <a:ext uri="{0D108BD9-81ED-4DB2-BD59-A6C34878D82A}">
                    <a16:rowId xmlns:a16="http://schemas.microsoft.com/office/drawing/2014/main" val="10005"/>
                  </a:ext>
                </a:extLst>
              </a:tr>
              <a:tr h="357447">
                <a:tc>
                  <a:txBody>
                    <a:bodyPr/>
                    <a:lstStyle/>
                    <a:p>
                      <a:r>
                        <a:rPr lang="en-US" sz="1400" dirty="0">
                          <a:solidFill>
                            <a:schemeClr val="bg1">
                              <a:lumMod val="50000"/>
                            </a:schemeClr>
                          </a:solidFill>
                        </a:rPr>
                        <a:t>Postal</a:t>
                      </a:r>
                      <a:r>
                        <a:rPr lang="en-US" sz="1400" baseline="0" dirty="0">
                          <a:solidFill>
                            <a:schemeClr val="bg1">
                              <a:lumMod val="50000"/>
                            </a:schemeClr>
                          </a:solidFill>
                        </a:rPr>
                        <a:t> / Zip Code</a:t>
                      </a:r>
                      <a:endParaRPr lang="en-US" sz="1400" dirty="0">
                        <a:solidFill>
                          <a:schemeClr val="bg1">
                            <a:lumMod val="50000"/>
                          </a:schemeClr>
                        </a:solidFill>
                      </a:endParaRPr>
                    </a:p>
                  </a:txBody>
                  <a:tcPr>
                    <a:solidFill>
                      <a:schemeClr val="bg1">
                        <a:lumMod val="85000"/>
                      </a:schemeClr>
                    </a:solidFill>
                  </a:tcPr>
                </a:tc>
                <a:tc>
                  <a:txBody>
                    <a:bodyPr/>
                    <a:lstStyle/>
                    <a:p>
                      <a:endParaRPr lang="en-US" sz="1400" dirty="0"/>
                    </a:p>
                  </a:txBody>
                  <a:tcPr>
                    <a:solidFill>
                      <a:schemeClr val="bg1">
                        <a:lumMod val="85000"/>
                      </a:schemeClr>
                    </a:solidFill>
                  </a:tcPr>
                </a:tc>
                <a:extLst>
                  <a:ext uri="{0D108BD9-81ED-4DB2-BD59-A6C34878D82A}">
                    <a16:rowId xmlns:a16="http://schemas.microsoft.com/office/drawing/2014/main" val="10006"/>
                  </a:ext>
                </a:extLst>
              </a:tr>
              <a:tr h="357447">
                <a:tc>
                  <a:txBody>
                    <a:bodyPr/>
                    <a:lstStyle/>
                    <a:p>
                      <a:endParaRPr lang="en-US" sz="1400" dirty="0">
                        <a:solidFill>
                          <a:schemeClr val="bg1">
                            <a:lumMod val="50000"/>
                          </a:schemeClr>
                        </a:solidFill>
                      </a:endParaRPr>
                    </a:p>
                  </a:txBody>
                  <a:tcPr>
                    <a:solidFill>
                      <a:schemeClr val="bg1">
                        <a:lumMod val="95000"/>
                      </a:schemeClr>
                    </a:solidFill>
                  </a:tcPr>
                </a:tc>
                <a:tc>
                  <a:txBody>
                    <a:bodyPr/>
                    <a:lstStyle/>
                    <a:p>
                      <a:endParaRPr lang="en-US" sz="1400" dirty="0"/>
                    </a:p>
                  </a:txBody>
                  <a:tcPr>
                    <a:solidFill>
                      <a:schemeClr val="bg1">
                        <a:lumMod val="95000"/>
                      </a:schemeClr>
                    </a:solidFill>
                  </a:tcPr>
                </a:tc>
                <a:extLst>
                  <a:ext uri="{0D108BD9-81ED-4DB2-BD59-A6C34878D82A}">
                    <a16:rowId xmlns:a16="http://schemas.microsoft.com/office/drawing/2014/main" val="10007"/>
                  </a:ext>
                </a:extLst>
              </a:tr>
              <a:tr h="357447">
                <a:tc>
                  <a:txBody>
                    <a:bodyPr/>
                    <a:lstStyle/>
                    <a:p>
                      <a:r>
                        <a:rPr lang="en-US" sz="1400" dirty="0">
                          <a:solidFill>
                            <a:schemeClr val="bg1">
                              <a:lumMod val="50000"/>
                            </a:schemeClr>
                          </a:solidFill>
                        </a:rPr>
                        <a:t>Phone (Area Code, Number)</a:t>
                      </a:r>
                    </a:p>
                  </a:txBody>
                  <a:tcPr>
                    <a:solidFill>
                      <a:schemeClr val="bg1">
                        <a:lumMod val="85000"/>
                      </a:schemeClr>
                    </a:solidFill>
                  </a:tcPr>
                </a:tc>
                <a:tc>
                  <a:txBody>
                    <a:bodyPr/>
                    <a:lstStyle/>
                    <a:p>
                      <a:endParaRPr lang="en-US" sz="1400" dirty="0"/>
                    </a:p>
                  </a:txBody>
                  <a:tcPr>
                    <a:solidFill>
                      <a:schemeClr val="bg1">
                        <a:lumMod val="85000"/>
                      </a:schemeClr>
                    </a:solidFill>
                  </a:tcPr>
                </a:tc>
                <a:extLst>
                  <a:ext uri="{0D108BD9-81ED-4DB2-BD59-A6C34878D82A}">
                    <a16:rowId xmlns:a16="http://schemas.microsoft.com/office/drawing/2014/main" val="10008"/>
                  </a:ext>
                </a:extLst>
              </a:tr>
              <a:tr h="357447">
                <a:tc>
                  <a:txBody>
                    <a:bodyPr/>
                    <a:lstStyle/>
                    <a:p>
                      <a:r>
                        <a:rPr lang="en-US" sz="1400" dirty="0">
                          <a:solidFill>
                            <a:schemeClr val="bg1">
                              <a:lumMod val="50000"/>
                            </a:schemeClr>
                          </a:solidFill>
                        </a:rPr>
                        <a:t>Email</a:t>
                      </a:r>
                    </a:p>
                  </a:txBody>
                  <a:tcPr>
                    <a:solidFill>
                      <a:schemeClr val="bg1">
                        <a:lumMod val="95000"/>
                      </a:schemeClr>
                    </a:solidFill>
                  </a:tcPr>
                </a:tc>
                <a:tc>
                  <a:txBody>
                    <a:bodyPr/>
                    <a:lstStyle/>
                    <a:p>
                      <a:endParaRPr lang="en-US" sz="1400" dirty="0"/>
                    </a:p>
                  </a:txBody>
                  <a:tcPr>
                    <a:solidFill>
                      <a:schemeClr val="bg1">
                        <a:lumMod val="95000"/>
                      </a:schemeClr>
                    </a:solidFill>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24896644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AA291B03-E148-470F-B072-028D807E760C}" type="slidenum">
              <a:rPr lang="en-US" smtClean="0"/>
              <a:t>26</a:t>
            </a:fld>
            <a:endParaRPr lang="en-US"/>
          </a:p>
        </p:txBody>
      </p:sp>
      <p:sp>
        <p:nvSpPr>
          <p:cNvPr id="4" name="Title 3"/>
          <p:cNvSpPr>
            <a:spLocks noGrp="1"/>
          </p:cNvSpPr>
          <p:nvPr>
            <p:ph type="title"/>
          </p:nvPr>
        </p:nvSpPr>
        <p:spPr>
          <a:xfrm>
            <a:off x="609600" y="301752"/>
            <a:ext cx="10972800" cy="604102"/>
          </a:xfrm>
        </p:spPr>
        <p:txBody>
          <a:bodyPr vert="horz" anchor="ctr">
            <a:normAutofit/>
          </a:bodyPr>
          <a:lstStyle/>
          <a:p>
            <a:pPr algn="l"/>
            <a:r>
              <a:rPr lang="en-US" sz="2000" b="1" dirty="0">
                <a:solidFill>
                  <a:srgbClr val="119AC2"/>
                </a:solidFill>
              </a:rPr>
              <a:t>Annex – Technology Readiness Level (TRL)</a:t>
            </a:r>
          </a:p>
        </p:txBody>
      </p:sp>
      <p:graphicFrame>
        <p:nvGraphicFramePr>
          <p:cNvPr id="5" name="Table 4"/>
          <p:cNvGraphicFramePr>
            <a:graphicFrameLocks noGrp="1"/>
          </p:cNvGraphicFramePr>
          <p:nvPr>
            <p:extLst>
              <p:ext uri="{D42A27DB-BD31-4B8C-83A1-F6EECF244321}">
                <p14:modId xmlns:p14="http://schemas.microsoft.com/office/powerpoint/2010/main" val="3136787902"/>
              </p:ext>
            </p:extLst>
          </p:nvPr>
        </p:nvGraphicFramePr>
        <p:xfrm>
          <a:off x="688064" y="1250862"/>
          <a:ext cx="10800784" cy="4227838"/>
        </p:xfrm>
        <a:graphic>
          <a:graphicData uri="http://schemas.openxmlformats.org/drawingml/2006/table">
            <a:tbl>
              <a:tblPr firstRow="1" bandRow="1">
                <a:tableStyleId>{00A15C55-8517-42AA-B614-E9B94910E393}</a:tableStyleId>
              </a:tblPr>
              <a:tblGrid>
                <a:gridCol w="721992">
                  <a:extLst>
                    <a:ext uri="{9D8B030D-6E8A-4147-A177-3AD203B41FA5}">
                      <a16:colId xmlns:a16="http://schemas.microsoft.com/office/drawing/2014/main" val="20000"/>
                    </a:ext>
                  </a:extLst>
                </a:gridCol>
                <a:gridCol w="2179178">
                  <a:extLst>
                    <a:ext uri="{9D8B030D-6E8A-4147-A177-3AD203B41FA5}">
                      <a16:colId xmlns:a16="http://schemas.microsoft.com/office/drawing/2014/main" val="20001"/>
                    </a:ext>
                  </a:extLst>
                </a:gridCol>
                <a:gridCol w="7899614">
                  <a:extLst>
                    <a:ext uri="{9D8B030D-6E8A-4147-A177-3AD203B41FA5}">
                      <a16:colId xmlns:a16="http://schemas.microsoft.com/office/drawing/2014/main" val="20002"/>
                    </a:ext>
                  </a:extLst>
                </a:gridCol>
              </a:tblGrid>
              <a:tr h="38735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latin typeface="Arial" panose="020B0604020202020204" pitchFamily="34" charset="0"/>
                          <a:cs typeface="Arial" panose="020B0604020202020204" pitchFamily="34" charset="0"/>
                        </a:rPr>
                        <a:t>TRL</a:t>
                      </a:r>
                    </a:p>
                  </a:txBody>
                  <a:tcPr anchor="ctr">
                    <a:solidFill>
                      <a:srgbClr val="119AC2"/>
                    </a:solidFill>
                  </a:tcPr>
                </a:tc>
                <a:tc>
                  <a:txBody>
                    <a:bodyPr/>
                    <a:lstStyle/>
                    <a:p>
                      <a:pPr algn="ctr"/>
                      <a:r>
                        <a:rPr lang="en-US" sz="1200" dirty="0">
                          <a:latin typeface="Arial" panose="020B0604020202020204" pitchFamily="34" charset="0"/>
                          <a:cs typeface="Arial" panose="020B0604020202020204" pitchFamily="34" charset="0"/>
                        </a:rPr>
                        <a:t>Description</a:t>
                      </a:r>
                    </a:p>
                  </a:txBody>
                  <a:tcPr anchor="ctr">
                    <a:solidFill>
                      <a:srgbClr val="119AC2"/>
                    </a:solidFill>
                  </a:tcPr>
                </a:tc>
                <a:tc>
                  <a:txBody>
                    <a:bodyPr/>
                    <a:lstStyle/>
                    <a:p>
                      <a:pPr algn="ctr"/>
                      <a:r>
                        <a:rPr lang="en-US" sz="1200" dirty="0">
                          <a:latin typeface="Arial" panose="020B0604020202020204" pitchFamily="34" charset="0"/>
                          <a:cs typeface="Arial" panose="020B0604020202020204" pitchFamily="34" charset="0"/>
                        </a:rPr>
                        <a:t>Definition</a:t>
                      </a:r>
                    </a:p>
                  </a:txBody>
                  <a:tcPr anchor="ctr">
                    <a:solidFill>
                      <a:srgbClr val="119AC2"/>
                    </a:solidFill>
                  </a:tcPr>
                </a:tc>
                <a:extLst>
                  <a:ext uri="{0D108BD9-81ED-4DB2-BD59-A6C34878D82A}">
                    <a16:rowId xmlns:a16="http://schemas.microsoft.com/office/drawing/2014/main" val="10000"/>
                  </a:ext>
                </a:extLst>
              </a:tr>
              <a:tr h="3200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kern="1200" dirty="0">
                          <a:solidFill>
                            <a:schemeClr val="bg2">
                              <a:lumMod val="50000"/>
                            </a:schemeClr>
                          </a:solidFill>
                          <a:effectLst/>
                          <a:latin typeface="Arial" panose="020B0604020202020204" pitchFamily="34" charset="0"/>
                          <a:ea typeface="+mn-ea"/>
                          <a:cs typeface="Arial" panose="020B0604020202020204" pitchFamily="34" charset="0"/>
                        </a:rPr>
                        <a:t>1 - 3</a:t>
                      </a:r>
                    </a:p>
                  </a:txBody>
                  <a:tcPr anchor="ctr">
                    <a:solidFill>
                      <a:schemeClr val="bg1">
                        <a:lumMod val="85000"/>
                      </a:schemeClr>
                    </a:solidFill>
                  </a:tcPr>
                </a:tc>
                <a:tc>
                  <a:txBody>
                    <a:bodyPr/>
                    <a:lstStyle/>
                    <a:p>
                      <a:pPr algn="ctr"/>
                      <a:r>
                        <a:rPr kumimoji="0" lang="en-US" sz="1200" b="1" kern="1200" dirty="0">
                          <a:solidFill>
                            <a:schemeClr val="bg2">
                              <a:lumMod val="50000"/>
                            </a:schemeClr>
                          </a:solidFill>
                          <a:effectLst/>
                          <a:latin typeface="Arial" panose="020B0604020202020204" pitchFamily="34" charset="0"/>
                          <a:ea typeface="+mn-ea"/>
                          <a:cs typeface="Arial" panose="020B0604020202020204" pitchFamily="34" charset="0"/>
                        </a:rPr>
                        <a:t>Research and </a:t>
                      </a:r>
                    </a:p>
                    <a:p>
                      <a:pPr algn="ctr"/>
                      <a:r>
                        <a:rPr kumimoji="0" lang="en-US" sz="1200" b="1" kern="1200" dirty="0">
                          <a:solidFill>
                            <a:schemeClr val="bg2">
                              <a:lumMod val="50000"/>
                            </a:schemeClr>
                          </a:solidFill>
                          <a:effectLst/>
                          <a:latin typeface="Arial" panose="020B0604020202020204" pitchFamily="34" charset="0"/>
                          <a:ea typeface="+mn-ea"/>
                          <a:cs typeface="Arial" panose="020B0604020202020204" pitchFamily="34" charset="0"/>
                        </a:rPr>
                        <a:t>Applied Research</a:t>
                      </a:r>
                      <a:endParaRPr lang="en-US" sz="1200" kern="1200" dirty="0">
                        <a:solidFill>
                          <a:schemeClr val="bg2">
                            <a:lumMod val="50000"/>
                          </a:schemeClr>
                        </a:solidFill>
                        <a:latin typeface="Arial" panose="020B0604020202020204" pitchFamily="34" charset="0"/>
                        <a:ea typeface="+mn-ea"/>
                        <a:cs typeface="Arial" panose="020B0604020202020204" pitchFamily="34" charset="0"/>
                      </a:endParaRPr>
                    </a:p>
                  </a:txBody>
                  <a:tcPr anchor="ctr">
                    <a:solidFill>
                      <a:schemeClr val="bg1">
                        <a:lumMod val="85000"/>
                      </a:schemeClr>
                    </a:solidFill>
                  </a:tcPr>
                </a:tc>
                <a:tc>
                  <a:txBody>
                    <a:bodyPr/>
                    <a:lstStyle/>
                    <a:p>
                      <a:r>
                        <a:rPr kumimoji="0" lang="en-US" sz="1200" kern="1200" dirty="0">
                          <a:solidFill>
                            <a:schemeClr val="bg2">
                              <a:lumMod val="50000"/>
                            </a:schemeClr>
                          </a:solidFill>
                          <a:effectLst/>
                          <a:latin typeface="Arial" panose="020B0604020202020204" pitchFamily="34" charset="0"/>
                          <a:ea typeface="+mn-ea"/>
                          <a:cs typeface="Arial" panose="020B0604020202020204" pitchFamily="34" charset="0"/>
                        </a:rPr>
                        <a:t>At this stage of development, technology is at conceptual articulation, technology and applications described, and laboratory and studies analysis</a:t>
                      </a:r>
                      <a:endParaRPr lang="en-US" sz="1200" dirty="0">
                        <a:solidFill>
                          <a:schemeClr val="bg2">
                            <a:lumMod val="50000"/>
                          </a:schemeClr>
                        </a:solidFill>
                        <a:latin typeface="Arial" panose="020B0604020202020204" pitchFamily="34" charset="0"/>
                        <a:cs typeface="Arial" panose="020B0604020202020204" pitchFamily="34" charset="0"/>
                      </a:endParaRPr>
                    </a:p>
                  </a:txBody>
                  <a:tcPr anchor="ctr">
                    <a:solidFill>
                      <a:schemeClr val="bg1">
                        <a:lumMod val="85000"/>
                      </a:schemeClr>
                    </a:solidFill>
                  </a:tcPr>
                </a:tc>
                <a:extLst>
                  <a:ext uri="{0D108BD9-81ED-4DB2-BD59-A6C34878D82A}">
                    <a16:rowId xmlns:a16="http://schemas.microsoft.com/office/drawing/2014/main" val="10004"/>
                  </a:ext>
                </a:extLst>
              </a:tr>
              <a:tr h="320040">
                <a:tc>
                  <a:txBody>
                    <a:bodyPr/>
                    <a:lstStyle/>
                    <a:p>
                      <a:pPr marL="0" algn="ctr" rtl="0" eaLnBrk="1" latinLnBrk="0" hangingPunct="1"/>
                      <a:r>
                        <a:rPr kumimoji="0" lang="en-US" sz="1200" b="1" kern="1200" dirty="0">
                          <a:solidFill>
                            <a:schemeClr val="bg2">
                              <a:lumMod val="50000"/>
                            </a:schemeClr>
                          </a:solidFill>
                          <a:effectLst/>
                          <a:latin typeface="Arial" panose="020B0604020202020204" pitchFamily="34" charset="0"/>
                          <a:ea typeface="+mn-ea"/>
                          <a:cs typeface="Arial" panose="020B0604020202020204" pitchFamily="34" charset="0"/>
                        </a:rPr>
                        <a:t>4 - 5</a:t>
                      </a:r>
                    </a:p>
                  </a:txBody>
                  <a:tcPr anchor="ctr">
                    <a:solidFill>
                      <a:schemeClr val="bg1">
                        <a:lumMod val="95000"/>
                      </a:schemeClr>
                    </a:solidFill>
                  </a:tcPr>
                </a:tc>
                <a:tc>
                  <a:txBody>
                    <a:bodyPr/>
                    <a:lstStyle/>
                    <a:p>
                      <a:pPr algn="ctr"/>
                      <a:r>
                        <a:rPr kumimoji="0" lang="en-US" sz="1200" b="1" kern="1200" dirty="0">
                          <a:solidFill>
                            <a:schemeClr val="bg2">
                              <a:lumMod val="50000"/>
                            </a:schemeClr>
                          </a:solidFill>
                          <a:effectLst/>
                          <a:latin typeface="Arial" panose="020B0604020202020204" pitchFamily="34" charset="0"/>
                          <a:ea typeface="+mn-ea"/>
                          <a:cs typeface="Arial" panose="020B0604020202020204" pitchFamily="34" charset="0"/>
                        </a:rPr>
                        <a:t>Prototype Development</a:t>
                      </a:r>
                      <a:endParaRPr lang="en-US" sz="1200" kern="1200" dirty="0">
                        <a:solidFill>
                          <a:schemeClr val="bg2">
                            <a:lumMod val="50000"/>
                          </a:schemeClr>
                        </a:solidFill>
                        <a:latin typeface="Arial" panose="020B0604020202020204" pitchFamily="34" charset="0"/>
                        <a:ea typeface="+mn-ea"/>
                        <a:cs typeface="Arial" panose="020B0604020202020204" pitchFamily="34" charset="0"/>
                      </a:endParaRPr>
                    </a:p>
                  </a:txBody>
                  <a:tcPr anchor="ctr">
                    <a:solidFill>
                      <a:schemeClr val="bg1">
                        <a:lumMod val="95000"/>
                      </a:schemeClr>
                    </a:solidFill>
                  </a:tcPr>
                </a:tc>
                <a:tc>
                  <a:txBody>
                    <a:bodyPr/>
                    <a:lstStyle/>
                    <a:p>
                      <a:r>
                        <a:rPr kumimoji="0" lang="en-US" sz="1200" kern="1200" dirty="0">
                          <a:solidFill>
                            <a:schemeClr val="bg2">
                              <a:lumMod val="50000"/>
                            </a:schemeClr>
                          </a:solidFill>
                          <a:effectLst/>
                          <a:latin typeface="Arial" panose="020B0604020202020204" pitchFamily="34" charset="0"/>
                          <a:ea typeface="+mn-ea"/>
                          <a:cs typeface="Arial" panose="020B0604020202020204" pitchFamily="34" charset="0"/>
                        </a:rPr>
                        <a:t>At this stage of development, the technological components have been integrated and the concept has been proven. Projects in this category include technology improvement, development of a prototype system, and prototype testing in a simulated operational environment</a:t>
                      </a:r>
                      <a:endParaRPr lang="en-US" sz="1200" b="1" dirty="0">
                        <a:solidFill>
                          <a:schemeClr val="bg2">
                            <a:lumMod val="50000"/>
                          </a:schemeClr>
                        </a:solidFill>
                        <a:latin typeface="Arial" panose="020B0604020202020204" pitchFamily="34" charset="0"/>
                        <a:cs typeface="Arial" panose="020B0604020202020204" pitchFamily="34" charset="0"/>
                      </a:endParaRPr>
                    </a:p>
                  </a:txBody>
                  <a:tcPr anchor="ctr">
                    <a:solidFill>
                      <a:schemeClr val="bg1">
                        <a:lumMod val="95000"/>
                      </a:schemeClr>
                    </a:solidFill>
                  </a:tcPr>
                </a:tc>
                <a:extLst>
                  <a:ext uri="{0D108BD9-81ED-4DB2-BD59-A6C34878D82A}">
                    <a16:rowId xmlns:a16="http://schemas.microsoft.com/office/drawing/2014/main" val="817550590"/>
                  </a:ext>
                </a:extLst>
              </a:tr>
              <a:tr h="404290">
                <a:tc>
                  <a:txBody>
                    <a:bodyPr/>
                    <a:lstStyle/>
                    <a:p>
                      <a:pPr marL="0" algn="ctr" rtl="0" eaLnBrk="1" latinLnBrk="0" hangingPunct="1"/>
                      <a:r>
                        <a:rPr kumimoji="0" lang="en-US" sz="1200" b="1" kern="1200" dirty="0">
                          <a:solidFill>
                            <a:schemeClr val="bg2">
                              <a:lumMod val="50000"/>
                            </a:schemeClr>
                          </a:solidFill>
                          <a:effectLst/>
                          <a:latin typeface="Arial" panose="020B0604020202020204" pitchFamily="34" charset="0"/>
                          <a:ea typeface="+mn-ea"/>
                          <a:cs typeface="Arial" panose="020B0604020202020204" pitchFamily="34" charset="0"/>
                        </a:rPr>
                        <a:t>6</a:t>
                      </a:r>
                    </a:p>
                  </a:txBody>
                  <a:tcPr anchor="ctr">
                    <a:solidFill>
                      <a:schemeClr val="bg1">
                        <a:lumMod val="85000"/>
                      </a:schemeClr>
                    </a:solidFill>
                  </a:tcPr>
                </a:tc>
                <a:tc>
                  <a:txBody>
                    <a:bodyPr/>
                    <a:lstStyle/>
                    <a:p>
                      <a:pPr algn="ctr"/>
                      <a:r>
                        <a:rPr kumimoji="0" lang="en-US" sz="1200" b="1" kern="1200" dirty="0">
                          <a:solidFill>
                            <a:schemeClr val="bg2">
                              <a:lumMod val="50000"/>
                            </a:schemeClr>
                          </a:solidFill>
                          <a:effectLst/>
                          <a:latin typeface="Arial" panose="020B0604020202020204" pitchFamily="34" charset="0"/>
                          <a:ea typeface="+mn-ea"/>
                          <a:cs typeface="Arial" panose="020B0604020202020204" pitchFamily="34" charset="0"/>
                        </a:rPr>
                        <a:t>Prototype Testing in relevant environment</a:t>
                      </a:r>
                    </a:p>
                  </a:txBody>
                  <a:tcPr anchor="ctr">
                    <a:solidFill>
                      <a:schemeClr val="bg1">
                        <a:lumMod val="85000"/>
                      </a:schemeClr>
                    </a:solidFill>
                  </a:tcPr>
                </a:tc>
                <a:tc>
                  <a:txBody>
                    <a:bodyPr/>
                    <a:lstStyle/>
                    <a:p>
                      <a:pPr lvl="0"/>
                      <a:r>
                        <a:rPr kumimoji="0" lang="en-US" sz="1200" kern="1200" dirty="0">
                          <a:solidFill>
                            <a:schemeClr val="bg2">
                              <a:lumMod val="50000"/>
                            </a:schemeClr>
                          </a:solidFill>
                          <a:effectLst/>
                          <a:latin typeface="Arial" panose="020B0604020202020204" pitchFamily="34" charset="0"/>
                          <a:ea typeface="+mn-ea"/>
                          <a:cs typeface="Arial" panose="020B0604020202020204" pitchFamily="34" charset="0"/>
                        </a:rPr>
                        <a:t>At this stage of development, the technology is tested in relevant environment. Projects in this category include testing a prototype, integrated with existing systems, if applicable, in a laboratory environment or in a simulated operational environment. Engineering feasibility demonstrated.</a:t>
                      </a:r>
                    </a:p>
                  </a:txBody>
                  <a:tcPr anchor="ctr">
                    <a:solidFill>
                      <a:schemeClr val="bg1">
                        <a:lumMod val="85000"/>
                      </a:schemeClr>
                    </a:solidFill>
                  </a:tcPr>
                </a:tc>
                <a:extLst>
                  <a:ext uri="{0D108BD9-81ED-4DB2-BD59-A6C34878D82A}">
                    <a16:rowId xmlns:a16="http://schemas.microsoft.com/office/drawing/2014/main" val="1060749727"/>
                  </a:ext>
                </a:extLst>
              </a:tr>
              <a:tr h="235790">
                <a:tc>
                  <a:txBody>
                    <a:bodyPr/>
                    <a:lstStyle/>
                    <a:p>
                      <a:pPr marL="0" algn="ctr" rtl="0" eaLnBrk="1" latinLnBrk="0" hangingPunct="1"/>
                      <a:r>
                        <a:rPr kumimoji="0" lang="en-US" sz="1200" b="1" kern="1200" dirty="0">
                          <a:solidFill>
                            <a:schemeClr val="bg2">
                              <a:lumMod val="50000"/>
                            </a:schemeClr>
                          </a:solidFill>
                          <a:effectLst/>
                          <a:latin typeface="Arial" panose="020B0604020202020204" pitchFamily="34" charset="0"/>
                          <a:ea typeface="+mn-ea"/>
                          <a:cs typeface="Arial" panose="020B0604020202020204" pitchFamily="34" charset="0"/>
                        </a:rPr>
                        <a:t>7</a:t>
                      </a:r>
                    </a:p>
                  </a:txBody>
                  <a:tcPr anchor="ctr">
                    <a:solidFill>
                      <a:schemeClr val="bg1">
                        <a:lumMod val="95000"/>
                      </a:schemeClr>
                    </a:solidFill>
                  </a:tcPr>
                </a:tc>
                <a:tc>
                  <a:txBody>
                    <a:bodyPr/>
                    <a:lstStyle/>
                    <a:p>
                      <a:pPr algn="ctr"/>
                      <a:r>
                        <a:rPr kumimoji="0" lang="en-US" sz="1200" b="1" kern="1200" dirty="0">
                          <a:solidFill>
                            <a:schemeClr val="bg2">
                              <a:lumMod val="50000"/>
                            </a:schemeClr>
                          </a:solidFill>
                          <a:effectLst/>
                          <a:latin typeface="Arial" panose="020B0604020202020204" pitchFamily="34" charset="0"/>
                          <a:ea typeface="+mn-ea"/>
                          <a:cs typeface="Arial" panose="020B0604020202020204" pitchFamily="34" charset="0"/>
                        </a:rPr>
                        <a:t>Field Pilot</a:t>
                      </a:r>
                      <a:endParaRPr lang="en-US" sz="1200" kern="1200" dirty="0">
                        <a:solidFill>
                          <a:schemeClr val="bg2">
                            <a:lumMod val="50000"/>
                          </a:schemeClr>
                        </a:solidFill>
                        <a:latin typeface="Arial" panose="020B0604020202020204" pitchFamily="34" charset="0"/>
                        <a:ea typeface="+mn-ea"/>
                        <a:cs typeface="Arial" panose="020B0604020202020204" pitchFamily="34" charset="0"/>
                      </a:endParaRPr>
                    </a:p>
                  </a:txBody>
                  <a:tcPr anchor="ctr">
                    <a:solidFill>
                      <a:schemeClr val="bg1">
                        <a:lumMod val="95000"/>
                      </a:schemeClr>
                    </a:solidFill>
                  </a:tcPr>
                </a:tc>
                <a:tc>
                  <a:txBody>
                    <a:bodyPr/>
                    <a:lstStyle/>
                    <a:p>
                      <a:pPr lvl="0"/>
                      <a:r>
                        <a:rPr kumimoji="0" lang="en-US" sz="1200" kern="1200" dirty="0">
                          <a:solidFill>
                            <a:schemeClr val="bg2">
                              <a:lumMod val="50000"/>
                            </a:schemeClr>
                          </a:solidFill>
                          <a:effectLst/>
                          <a:latin typeface="Arial" panose="020B0604020202020204" pitchFamily="34" charset="0"/>
                          <a:ea typeface="+mn-ea"/>
                          <a:cs typeface="Arial" panose="020B0604020202020204" pitchFamily="34" charset="0"/>
                        </a:rPr>
                        <a:t>At this stage of development, the technology is ready to be field tested in an operational environment. Projects in this category include scale up of prototypes to representative pilot scale demonstration and subsequent in-field demonstration testing of pilot units.</a:t>
                      </a:r>
                    </a:p>
                  </a:txBody>
                  <a:tcPr anchor="ctr">
                    <a:solidFill>
                      <a:schemeClr val="bg1">
                        <a:lumMod val="95000"/>
                      </a:schemeClr>
                    </a:solidFill>
                  </a:tcPr>
                </a:tc>
                <a:extLst>
                  <a:ext uri="{0D108BD9-81ED-4DB2-BD59-A6C34878D82A}">
                    <a16:rowId xmlns:a16="http://schemas.microsoft.com/office/drawing/2014/main" val="1529775019"/>
                  </a:ext>
                </a:extLst>
              </a:tr>
              <a:tr h="33755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kern="1200" dirty="0">
                          <a:solidFill>
                            <a:schemeClr val="bg2">
                              <a:lumMod val="50000"/>
                            </a:schemeClr>
                          </a:solidFill>
                          <a:effectLst/>
                          <a:latin typeface="Arial" panose="020B0604020202020204" pitchFamily="34" charset="0"/>
                          <a:ea typeface="+mn-ea"/>
                          <a:cs typeface="Arial" panose="020B0604020202020204" pitchFamily="34" charset="0"/>
                        </a:rPr>
                        <a:t>8 </a:t>
                      </a:r>
                    </a:p>
                  </a:txBody>
                  <a:tcPr anchor="ctr">
                    <a:solidFill>
                      <a:schemeClr val="bg1">
                        <a:lumMod val="8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kern="1200" dirty="0">
                          <a:solidFill>
                            <a:schemeClr val="bg2">
                              <a:lumMod val="50000"/>
                            </a:schemeClr>
                          </a:solidFill>
                          <a:effectLst/>
                          <a:latin typeface="Arial" panose="020B0604020202020204" pitchFamily="34" charset="0"/>
                          <a:ea typeface="+mn-ea"/>
                          <a:cs typeface="Arial" panose="020B0604020202020204" pitchFamily="34" charset="0"/>
                        </a:rPr>
                        <a:t>Deployment</a:t>
                      </a:r>
                    </a:p>
                  </a:txBody>
                  <a:tcPr anchor="ct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kern="1200" dirty="0">
                          <a:solidFill>
                            <a:schemeClr val="bg2">
                              <a:lumMod val="50000"/>
                            </a:schemeClr>
                          </a:solidFill>
                          <a:effectLst/>
                          <a:latin typeface="Arial" panose="020B0604020202020204" pitchFamily="34" charset="0"/>
                          <a:ea typeface="+mn-ea"/>
                          <a:cs typeface="Arial" panose="020B0604020202020204" pitchFamily="34" charset="0"/>
                        </a:rPr>
                        <a:t>At this stage of development, the technology is approaching the final commercial product and representative systems have been built. Projects in this category include demonstration of near or fully-commercial scale systems in an operational environment.</a:t>
                      </a:r>
                    </a:p>
                  </a:txBody>
                  <a:tcPr anchor="ctr">
                    <a:solidFill>
                      <a:schemeClr val="bg1">
                        <a:lumMod val="85000"/>
                      </a:schemeClr>
                    </a:solidFill>
                  </a:tcPr>
                </a:tc>
                <a:extLst>
                  <a:ext uri="{0D108BD9-81ED-4DB2-BD59-A6C34878D82A}">
                    <a16:rowId xmlns:a16="http://schemas.microsoft.com/office/drawing/2014/main" val="10005"/>
                  </a:ext>
                </a:extLst>
              </a:tr>
              <a:tr h="33755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kern="1200" dirty="0">
                          <a:solidFill>
                            <a:schemeClr val="bg2">
                              <a:lumMod val="50000"/>
                            </a:schemeClr>
                          </a:solidFill>
                          <a:effectLst/>
                          <a:latin typeface="Arial" panose="020B0604020202020204" pitchFamily="34" charset="0"/>
                          <a:ea typeface="+mn-ea"/>
                          <a:cs typeface="Arial" panose="020B0604020202020204" pitchFamily="34" charset="0"/>
                        </a:rPr>
                        <a:t>9</a:t>
                      </a:r>
                    </a:p>
                  </a:txBody>
                  <a:tcPr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kern="1200" dirty="0">
                          <a:solidFill>
                            <a:schemeClr val="bg2">
                              <a:lumMod val="50000"/>
                            </a:schemeClr>
                          </a:solidFill>
                          <a:effectLst/>
                          <a:latin typeface="Arial" panose="020B0604020202020204" pitchFamily="34" charset="0"/>
                          <a:ea typeface="+mn-ea"/>
                          <a:cs typeface="Arial" panose="020B0604020202020204" pitchFamily="34" charset="0"/>
                        </a:rPr>
                        <a:t>Commercial Implementation </a:t>
                      </a:r>
                    </a:p>
                  </a:txBody>
                  <a:tcPr anchor="c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kern="1200" dirty="0">
                          <a:solidFill>
                            <a:schemeClr val="bg2">
                              <a:lumMod val="50000"/>
                            </a:schemeClr>
                          </a:solidFill>
                          <a:effectLst/>
                          <a:latin typeface="Arial" panose="020B0604020202020204" pitchFamily="34" charset="0"/>
                          <a:ea typeface="+mn-ea"/>
                          <a:cs typeface="Arial" panose="020B0604020202020204" pitchFamily="34" charset="0"/>
                        </a:rPr>
                        <a:t>At this stage, the technology is ready for commercial deployment. Projects in this category will involve design, construction, and operation of the technology in its final commercial form, with the intent to operate the technology for its full commercial life.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kern="1200" dirty="0">
                        <a:solidFill>
                          <a:schemeClr val="bg2">
                            <a:lumMod val="50000"/>
                          </a:schemeClr>
                        </a:solidFill>
                        <a:effectLst/>
                        <a:latin typeface="Arial" panose="020B0604020202020204" pitchFamily="34" charset="0"/>
                        <a:ea typeface="+mn-ea"/>
                        <a:cs typeface="Arial" panose="020B0604020202020204" pitchFamily="34" charset="0"/>
                      </a:endParaRPr>
                    </a:p>
                  </a:txBody>
                  <a:tcPr anchor="ctr">
                    <a:solidFill>
                      <a:schemeClr val="bg1">
                        <a:lumMod val="95000"/>
                      </a:schemeClr>
                    </a:solidFill>
                  </a:tcPr>
                </a:tc>
                <a:extLst>
                  <a:ext uri="{0D108BD9-81ED-4DB2-BD59-A6C34878D82A}">
                    <a16:rowId xmlns:a16="http://schemas.microsoft.com/office/drawing/2014/main" val="1256088791"/>
                  </a:ext>
                </a:extLst>
              </a:tr>
            </a:tbl>
          </a:graphicData>
        </a:graphic>
      </p:graphicFrame>
    </p:spTree>
    <p:extLst>
      <p:ext uri="{BB962C8B-B14F-4D97-AF65-F5344CB8AC3E}">
        <p14:creationId xmlns:p14="http://schemas.microsoft.com/office/powerpoint/2010/main" val="3651170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2124333" y="1765548"/>
            <a:ext cx="7943334" cy="2708243"/>
          </a:xfrm>
          <a:prstGeom prst="rect">
            <a:avLst/>
          </a:prstGeom>
        </p:spPr>
        <p:txBody>
          <a:bodyPr vert="horz" anchor="ctr">
            <a:noAutofit/>
          </a:bodyPr>
          <a:lstStyle>
            <a:lvl1pPr algn="l" rtl="0" eaLnBrk="1" latinLnBrk="0" hangingPunct="1">
              <a:spcBef>
                <a:spcPct val="0"/>
              </a:spcBef>
              <a:buNone/>
              <a:defRPr kumimoji="0" sz="4000" kern="1200">
                <a:solidFill>
                  <a:schemeClr val="tx2"/>
                </a:solidFill>
                <a:latin typeface="+mj-lt"/>
                <a:ea typeface="+mj-ea"/>
                <a:cs typeface="+mj-cs"/>
              </a:defRPr>
            </a:lvl1pPr>
          </a:lstStyle>
          <a:p>
            <a:pPr algn="ctr"/>
            <a:r>
              <a:rPr lang="en-US" sz="5400" dirty="0">
                <a:solidFill>
                  <a:srgbClr val="119AC2"/>
                </a:solidFill>
                <a:latin typeface="Arial" panose="020B0604020202020204" pitchFamily="34" charset="0"/>
                <a:cs typeface="Arial" panose="020B0604020202020204" pitchFamily="34" charset="0"/>
              </a:rPr>
              <a:t>www.ngif.ca</a:t>
            </a:r>
          </a:p>
        </p:txBody>
      </p:sp>
      <p:sp>
        <p:nvSpPr>
          <p:cNvPr id="2" name="Slide Number Placeholder 1"/>
          <p:cNvSpPr>
            <a:spLocks noGrp="1"/>
          </p:cNvSpPr>
          <p:nvPr>
            <p:ph type="sldNum" sz="quarter" idx="12"/>
          </p:nvPr>
        </p:nvSpPr>
        <p:spPr/>
        <p:txBody>
          <a:bodyPr/>
          <a:lstStyle/>
          <a:p>
            <a:fld id="{AA291B03-E148-470F-B072-028D807E760C}" type="slidenum">
              <a:rPr lang="en-US" smtClean="0"/>
              <a:t>27</a:t>
            </a:fld>
            <a:endParaRPr lang="en-US"/>
          </a:p>
        </p:txBody>
      </p:sp>
    </p:spTree>
    <p:extLst>
      <p:ext uri="{BB962C8B-B14F-4D97-AF65-F5344CB8AC3E}">
        <p14:creationId xmlns:p14="http://schemas.microsoft.com/office/powerpoint/2010/main" val="7426031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609600" y="224840"/>
            <a:ext cx="10972800" cy="475915"/>
          </a:xfrm>
          <a:prstGeom prst="rect">
            <a:avLst/>
          </a:prstGeom>
        </p:spPr>
        <p:txBody>
          <a:bodyPr vert="horz" anchor="b">
            <a:normAutofit/>
          </a:bodyPr>
          <a:lstStyle>
            <a:lvl1pPr algn="ctr" rtl="0" eaLnBrk="1" latinLnBrk="0" hangingPunct="1">
              <a:spcBef>
                <a:spcPct val="0"/>
              </a:spcBef>
              <a:buNone/>
              <a:defRPr kumimoji="0" sz="6000" kern="1200">
                <a:solidFill>
                  <a:srgbClr val="696969"/>
                </a:solidFill>
                <a:latin typeface="Arial" panose="020B0604020202020204" pitchFamily="34" charset="0"/>
                <a:ea typeface="+mj-ea"/>
                <a:cs typeface="Arial" panose="020B0604020202020204" pitchFamily="34" charset="0"/>
              </a:defRPr>
            </a:lvl1pPr>
          </a:lstStyle>
          <a:p>
            <a:pPr algn="l"/>
            <a:r>
              <a:rPr lang="en-US" sz="2000" b="1" dirty="0">
                <a:solidFill>
                  <a:srgbClr val="119AC2"/>
                </a:solidFill>
              </a:rPr>
              <a:t>Corporate Profile </a:t>
            </a:r>
            <a:r>
              <a:rPr lang="en-US" sz="2000" b="1" i="1" dirty="0">
                <a:solidFill>
                  <a:srgbClr val="119AC2"/>
                </a:solidFill>
              </a:rPr>
              <a:t>(maximum 1 slide)</a:t>
            </a:r>
          </a:p>
        </p:txBody>
      </p:sp>
      <p:sp>
        <p:nvSpPr>
          <p:cNvPr id="2" name="Slide Number Placeholder 1"/>
          <p:cNvSpPr>
            <a:spLocks noGrp="1"/>
          </p:cNvSpPr>
          <p:nvPr>
            <p:ph type="sldNum" sz="quarter" idx="12"/>
          </p:nvPr>
        </p:nvSpPr>
        <p:spPr/>
        <p:txBody>
          <a:bodyPr/>
          <a:lstStyle/>
          <a:p>
            <a:fld id="{AA291B03-E148-470F-B072-028D807E760C}" type="slidenum">
              <a:rPr lang="en-US" sz="1200" smtClean="0"/>
              <a:t>3</a:t>
            </a:fld>
            <a:endParaRPr lang="en-US" sz="1200" dirty="0"/>
          </a:p>
        </p:txBody>
      </p:sp>
      <p:graphicFrame>
        <p:nvGraphicFramePr>
          <p:cNvPr id="3" name="Table 2"/>
          <p:cNvGraphicFramePr>
            <a:graphicFrameLocks noGrp="1"/>
          </p:cNvGraphicFramePr>
          <p:nvPr>
            <p:extLst>
              <p:ext uri="{D42A27DB-BD31-4B8C-83A1-F6EECF244321}">
                <p14:modId xmlns:p14="http://schemas.microsoft.com/office/powerpoint/2010/main" val="93580642"/>
              </p:ext>
            </p:extLst>
          </p:nvPr>
        </p:nvGraphicFramePr>
        <p:xfrm>
          <a:off x="609600" y="837337"/>
          <a:ext cx="10972800" cy="4993640"/>
        </p:xfrm>
        <a:graphic>
          <a:graphicData uri="http://schemas.openxmlformats.org/drawingml/2006/table">
            <a:tbl>
              <a:tblPr firstRow="1" bandRow="1">
                <a:tableStyleId>{5C22544A-7EE6-4342-B048-85BDC9FD1C3A}</a:tableStyleId>
              </a:tblPr>
              <a:tblGrid>
                <a:gridCol w="2389974">
                  <a:extLst>
                    <a:ext uri="{9D8B030D-6E8A-4147-A177-3AD203B41FA5}">
                      <a16:colId xmlns:a16="http://schemas.microsoft.com/office/drawing/2014/main" val="20000"/>
                    </a:ext>
                  </a:extLst>
                </a:gridCol>
                <a:gridCol w="3674691">
                  <a:extLst>
                    <a:ext uri="{9D8B030D-6E8A-4147-A177-3AD203B41FA5}">
                      <a16:colId xmlns:a16="http://schemas.microsoft.com/office/drawing/2014/main" val="20001"/>
                    </a:ext>
                  </a:extLst>
                </a:gridCol>
                <a:gridCol w="1572427">
                  <a:extLst>
                    <a:ext uri="{9D8B030D-6E8A-4147-A177-3AD203B41FA5}">
                      <a16:colId xmlns:a16="http://schemas.microsoft.com/office/drawing/2014/main" val="20002"/>
                    </a:ext>
                  </a:extLst>
                </a:gridCol>
                <a:gridCol w="3335708">
                  <a:extLst>
                    <a:ext uri="{9D8B030D-6E8A-4147-A177-3AD203B41FA5}">
                      <a16:colId xmlns:a16="http://schemas.microsoft.com/office/drawing/2014/main" val="20003"/>
                    </a:ext>
                  </a:extLst>
                </a:gridCol>
              </a:tblGrid>
              <a:tr h="370840">
                <a:tc>
                  <a:txBody>
                    <a:bodyPr/>
                    <a:lstStyle/>
                    <a:p>
                      <a:pPr algn="l"/>
                      <a:r>
                        <a:rPr lang="en-US" sz="1200" b="0" dirty="0">
                          <a:solidFill>
                            <a:schemeClr val="bg1">
                              <a:lumMod val="50000"/>
                            </a:schemeClr>
                          </a:solidFill>
                          <a:latin typeface="Arial" panose="020B0604020202020204" pitchFamily="34" charset="0"/>
                          <a:cs typeface="Arial" panose="020B0604020202020204" pitchFamily="34" charset="0"/>
                        </a:rPr>
                        <a:t>Applicant Name</a:t>
                      </a:r>
                    </a:p>
                  </a:txBody>
                  <a:tcPr>
                    <a:solidFill>
                      <a:schemeClr val="bg1">
                        <a:lumMod val="85000"/>
                      </a:schemeClr>
                    </a:solidFill>
                  </a:tcPr>
                </a:tc>
                <a:tc>
                  <a:txBody>
                    <a:bodyPr/>
                    <a:lstStyle/>
                    <a:p>
                      <a:pPr algn="l"/>
                      <a:endParaRPr lang="en-US" sz="1200" b="0" dirty="0">
                        <a:solidFill>
                          <a:schemeClr val="bg1">
                            <a:lumMod val="50000"/>
                          </a:schemeClr>
                        </a:solidFill>
                        <a:latin typeface="Arial" panose="020B0604020202020204" pitchFamily="34" charset="0"/>
                        <a:cs typeface="Arial" panose="020B0604020202020204" pitchFamily="34" charset="0"/>
                      </a:endParaRPr>
                    </a:p>
                  </a:txBody>
                  <a:tcPr>
                    <a:solidFill>
                      <a:schemeClr val="bg1">
                        <a:lumMod val="85000"/>
                      </a:schemeClr>
                    </a:solidFill>
                  </a:tcPr>
                </a:tc>
                <a:tc>
                  <a:txBody>
                    <a:bodyPr/>
                    <a:lstStyle/>
                    <a:p>
                      <a:pPr algn="l"/>
                      <a:r>
                        <a:rPr lang="en-US" sz="1200" b="0" dirty="0">
                          <a:solidFill>
                            <a:schemeClr val="bg1">
                              <a:lumMod val="50000"/>
                            </a:schemeClr>
                          </a:solidFill>
                          <a:latin typeface="Arial" panose="020B0604020202020204" pitchFamily="34" charset="0"/>
                          <a:cs typeface="Arial" panose="020B0604020202020204" pitchFamily="34" charset="0"/>
                        </a:rPr>
                        <a:t>Designated</a:t>
                      </a:r>
                      <a:r>
                        <a:rPr lang="en-US" sz="1200" b="0" baseline="0" dirty="0">
                          <a:solidFill>
                            <a:schemeClr val="bg1">
                              <a:lumMod val="50000"/>
                            </a:schemeClr>
                          </a:solidFill>
                          <a:latin typeface="Arial" panose="020B0604020202020204" pitchFamily="34" charset="0"/>
                          <a:cs typeface="Arial" panose="020B0604020202020204" pitchFamily="34" charset="0"/>
                        </a:rPr>
                        <a:t> Contact</a:t>
                      </a:r>
                      <a:endParaRPr lang="en-US" sz="1200" b="0" dirty="0">
                        <a:solidFill>
                          <a:schemeClr val="bg1">
                            <a:lumMod val="50000"/>
                          </a:schemeClr>
                        </a:solidFill>
                        <a:latin typeface="Arial" panose="020B0604020202020204" pitchFamily="34" charset="0"/>
                        <a:cs typeface="Arial" panose="020B0604020202020204" pitchFamily="34" charset="0"/>
                      </a:endParaRPr>
                    </a:p>
                  </a:txBody>
                  <a:tcPr>
                    <a:solidFill>
                      <a:schemeClr val="bg1">
                        <a:lumMod val="85000"/>
                      </a:schemeClr>
                    </a:solidFill>
                  </a:tcPr>
                </a:tc>
                <a:tc>
                  <a:txBody>
                    <a:bodyPr/>
                    <a:lstStyle/>
                    <a:p>
                      <a:pPr algn="l"/>
                      <a:endParaRPr lang="en-US" sz="1200" b="0" dirty="0">
                        <a:solidFill>
                          <a:schemeClr val="bg1">
                            <a:lumMod val="50000"/>
                          </a:schemeClr>
                        </a:solidFill>
                        <a:latin typeface="Arial" panose="020B0604020202020204" pitchFamily="34" charset="0"/>
                        <a:cs typeface="Arial" panose="020B0604020202020204" pitchFamily="34" charset="0"/>
                      </a:endParaRPr>
                    </a:p>
                  </a:txBody>
                  <a:tcPr>
                    <a:solidFill>
                      <a:schemeClr val="bg1">
                        <a:lumMod val="85000"/>
                      </a:schemeClr>
                    </a:solidFill>
                  </a:tcPr>
                </a:tc>
                <a:extLst>
                  <a:ext uri="{0D108BD9-81ED-4DB2-BD59-A6C34878D82A}">
                    <a16:rowId xmlns:a16="http://schemas.microsoft.com/office/drawing/2014/main" val="10000"/>
                  </a:ext>
                </a:extLst>
              </a:tr>
              <a:tr h="370840">
                <a:tc>
                  <a:txBody>
                    <a:bodyPr/>
                    <a:lstStyle/>
                    <a:p>
                      <a:r>
                        <a:rPr lang="en-US" sz="1200" dirty="0">
                          <a:solidFill>
                            <a:schemeClr val="bg1">
                              <a:lumMod val="50000"/>
                            </a:schemeClr>
                          </a:solidFill>
                          <a:latin typeface="Arial" panose="020B0604020202020204" pitchFamily="34" charset="0"/>
                          <a:cs typeface="Arial" panose="020B0604020202020204" pitchFamily="34" charset="0"/>
                        </a:rPr>
                        <a:t>Project Title</a:t>
                      </a:r>
                    </a:p>
                  </a:txBody>
                  <a:tcPr>
                    <a:solidFill>
                      <a:schemeClr val="bg1">
                        <a:lumMod val="95000"/>
                      </a:schemeClr>
                    </a:solidFill>
                  </a:tcPr>
                </a:tc>
                <a:tc>
                  <a:txBody>
                    <a:bodyPr/>
                    <a:lstStyle/>
                    <a:p>
                      <a:endParaRPr lang="en-US" sz="1200" dirty="0">
                        <a:solidFill>
                          <a:schemeClr val="bg1">
                            <a:lumMod val="50000"/>
                          </a:schemeClr>
                        </a:solidFill>
                        <a:latin typeface="Arial" panose="020B0604020202020204" pitchFamily="34" charset="0"/>
                        <a:cs typeface="Arial" panose="020B0604020202020204" pitchFamily="34" charset="0"/>
                      </a:endParaRPr>
                    </a:p>
                  </a:txBody>
                  <a:tcPr>
                    <a:solidFill>
                      <a:schemeClr val="bg1">
                        <a:lumMod val="95000"/>
                      </a:schemeClr>
                    </a:solidFill>
                  </a:tcPr>
                </a:tc>
                <a:tc>
                  <a:txBody>
                    <a:bodyPr/>
                    <a:lstStyle/>
                    <a:p>
                      <a:r>
                        <a:rPr lang="en-US" sz="1200" dirty="0">
                          <a:solidFill>
                            <a:schemeClr val="bg1">
                              <a:lumMod val="50000"/>
                            </a:schemeClr>
                          </a:solidFill>
                          <a:latin typeface="Arial" panose="020B0604020202020204" pitchFamily="34" charset="0"/>
                          <a:cs typeface="Arial" panose="020B0604020202020204" pitchFamily="34" charset="0"/>
                        </a:rPr>
                        <a:t>Title</a:t>
                      </a:r>
                    </a:p>
                  </a:txBody>
                  <a:tcPr>
                    <a:solidFill>
                      <a:schemeClr val="bg1">
                        <a:lumMod val="95000"/>
                      </a:schemeClr>
                    </a:solidFill>
                  </a:tcPr>
                </a:tc>
                <a:tc>
                  <a:txBody>
                    <a:bodyPr/>
                    <a:lstStyle/>
                    <a:p>
                      <a:endParaRPr lang="en-US" sz="1200" dirty="0">
                        <a:solidFill>
                          <a:schemeClr val="bg1">
                            <a:lumMod val="50000"/>
                          </a:schemeClr>
                        </a:solidFill>
                        <a:latin typeface="Arial" panose="020B0604020202020204" pitchFamily="34" charset="0"/>
                        <a:cs typeface="Arial" panose="020B0604020202020204" pitchFamily="34" charset="0"/>
                      </a:endParaRPr>
                    </a:p>
                  </a:txBody>
                  <a:tcPr>
                    <a:solidFill>
                      <a:schemeClr val="bg1">
                        <a:lumMod val="95000"/>
                      </a:schemeClr>
                    </a:solidFill>
                  </a:tcPr>
                </a:tc>
                <a:extLst>
                  <a:ext uri="{0D108BD9-81ED-4DB2-BD59-A6C34878D82A}">
                    <a16:rowId xmlns:a16="http://schemas.microsoft.com/office/drawing/2014/main" val="10001"/>
                  </a:ext>
                </a:extLst>
              </a:tr>
              <a:tr h="370840">
                <a:tc>
                  <a:txBody>
                    <a:bodyPr/>
                    <a:lstStyle/>
                    <a:p>
                      <a:r>
                        <a:rPr lang="en-US" sz="1200" dirty="0">
                          <a:solidFill>
                            <a:schemeClr val="bg1">
                              <a:lumMod val="50000"/>
                            </a:schemeClr>
                          </a:solidFill>
                          <a:latin typeface="Arial" panose="020B0604020202020204" pitchFamily="34" charset="0"/>
                          <a:cs typeface="Arial" panose="020B0604020202020204" pitchFamily="34" charset="0"/>
                        </a:rPr>
                        <a:t>Applicant Address</a:t>
                      </a:r>
                    </a:p>
                  </a:txBody>
                  <a:tcPr>
                    <a:solidFill>
                      <a:schemeClr val="bg1">
                        <a:lumMod val="85000"/>
                      </a:schemeClr>
                    </a:solidFill>
                  </a:tcPr>
                </a:tc>
                <a:tc>
                  <a:txBody>
                    <a:bodyPr/>
                    <a:lstStyle/>
                    <a:p>
                      <a:endParaRPr lang="en-US" sz="1200">
                        <a:solidFill>
                          <a:schemeClr val="bg1">
                            <a:lumMod val="50000"/>
                          </a:schemeClr>
                        </a:solidFill>
                        <a:latin typeface="Arial" panose="020B0604020202020204" pitchFamily="34" charset="0"/>
                        <a:cs typeface="Arial" panose="020B0604020202020204" pitchFamily="34" charset="0"/>
                      </a:endParaRPr>
                    </a:p>
                  </a:txBody>
                  <a:tcPr>
                    <a:solidFill>
                      <a:schemeClr val="bg1">
                        <a:lumMod val="85000"/>
                      </a:schemeClr>
                    </a:solidFill>
                  </a:tcPr>
                </a:tc>
                <a:tc>
                  <a:txBody>
                    <a:bodyPr/>
                    <a:lstStyle/>
                    <a:p>
                      <a:r>
                        <a:rPr lang="en-US" sz="1200" dirty="0">
                          <a:solidFill>
                            <a:schemeClr val="bg1">
                              <a:lumMod val="50000"/>
                            </a:schemeClr>
                          </a:solidFill>
                          <a:latin typeface="Arial" panose="020B0604020202020204" pitchFamily="34" charset="0"/>
                          <a:cs typeface="Arial" panose="020B0604020202020204" pitchFamily="34" charset="0"/>
                        </a:rPr>
                        <a:t>Telephone</a:t>
                      </a:r>
                    </a:p>
                  </a:txBody>
                  <a:tcPr>
                    <a:solidFill>
                      <a:schemeClr val="bg1">
                        <a:lumMod val="85000"/>
                      </a:schemeClr>
                    </a:solidFill>
                  </a:tcPr>
                </a:tc>
                <a:tc>
                  <a:txBody>
                    <a:bodyPr/>
                    <a:lstStyle/>
                    <a:p>
                      <a:endParaRPr lang="en-US" sz="1200" dirty="0">
                        <a:solidFill>
                          <a:schemeClr val="bg1">
                            <a:lumMod val="50000"/>
                          </a:schemeClr>
                        </a:solidFill>
                        <a:latin typeface="Arial" panose="020B0604020202020204" pitchFamily="34" charset="0"/>
                        <a:cs typeface="Arial" panose="020B0604020202020204" pitchFamily="34" charset="0"/>
                      </a:endParaRPr>
                    </a:p>
                  </a:txBody>
                  <a:tcPr>
                    <a:solidFill>
                      <a:schemeClr val="bg1">
                        <a:lumMod val="85000"/>
                      </a:schemeClr>
                    </a:solidFill>
                  </a:tcPr>
                </a:tc>
                <a:extLst>
                  <a:ext uri="{0D108BD9-81ED-4DB2-BD59-A6C34878D82A}">
                    <a16:rowId xmlns:a16="http://schemas.microsoft.com/office/drawing/2014/main" val="10002"/>
                  </a:ext>
                </a:extLst>
              </a:tr>
              <a:tr h="370840">
                <a:tc>
                  <a:txBody>
                    <a:bodyPr/>
                    <a:lstStyle/>
                    <a:p>
                      <a:r>
                        <a:rPr lang="en-US" sz="1200" dirty="0">
                          <a:solidFill>
                            <a:schemeClr val="bg1">
                              <a:lumMod val="50000"/>
                            </a:schemeClr>
                          </a:solidFill>
                          <a:latin typeface="Arial" panose="020B0604020202020204" pitchFamily="34" charset="0"/>
                          <a:cs typeface="Arial" panose="020B0604020202020204" pitchFamily="34" charset="0"/>
                        </a:rPr>
                        <a:t>Telephone - Primary</a:t>
                      </a:r>
                    </a:p>
                  </a:txBody>
                  <a:tcPr>
                    <a:solidFill>
                      <a:schemeClr val="bg1">
                        <a:lumMod val="95000"/>
                      </a:schemeClr>
                    </a:solidFill>
                  </a:tcPr>
                </a:tc>
                <a:tc>
                  <a:txBody>
                    <a:bodyPr/>
                    <a:lstStyle/>
                    <a:p>
                      <a:endParaRPr lang="en-US" sz="1200">
                        <a:solidFill>
                          <a:schemeClr val="bg1">
                            <a:lumMod val="50000"/>
                          </a:schemeClr>
                        </a:solidFill>
                        <a:latin typeface="Arial" panose="020B0604020202020204" pitchFamily="34" charset="0"/>
                        <a:cs typeface="Arial" panose="020B0604020202020204" pitchFamily="34" charset="0"/>
                      </a:endParaRPr>
                    </a:p>
                  </a:txBody>
                  <a:tcPr>
                    <a:solidFill>
                      <a:schemeClr val="bg1">
                        <a:lumMod val="95000"/>
                      </a:schemeClr>
                    </a:solidFill>
                  </a:tcPr>
                </a:tc>
                <a:tc>
                  <a:txBody>
                    <a:bodyPr/>
                    <a:lstStyle/>
                    <a:p>
                      <a:r>
                        <a:rPr lang="en-US" sz="1200" dirty="0">
                          <a:solidFill>
                            <a:schemeClr val="bg1">
                              <a:lumMod val="50000"/>
                            </a:schemeClr>
                          </a:solidFill>
                          <a:latin typeface="Arial" panose="020B0604020202020204" pitchFamily="34" charset="0"/>
                          <a:cs typeface="Arial" panose="020B0604020202020204" pitchFamily="34" charset="0"/>
                        </a:rPr>
                        <a:t>Mobile</a:t>
                      </a:r>
                    </a:p>
                  </a:txBody>
                  <a:tcPr>
                    <a:solidFill>
                      <a:schemeClr val="bg1">
                        <a:lumMod val="95000"/>
                      </a:schemeClr>
                    </a:solidFill>
                  </a:tcPr>
                </a:tc>
                <a:tc>
                  <a:txBody>
                    <a:bodyPr/>
                    <a:lstStyle/>
                    <a:p>
                      <a:endParaRPr lang="en-US" sz="1200" dirty="0">
                        <a:solidFill>
                          <a:schemeClr val="bg1">
                            <a:lumMod val="50000"/>
                          </a:schemeClr>
                        </a:solidFill>
                        <a:latin typeface="Arial" panose="020B0604020202020204" pitchFamily="34" charset="0"/>
                        <a:cs typeface="Arial" panose="020B0604020202020204" pitchFamily="34" charset="0"/>
                      </a:endParaRPr>
                    </a:p>
                  </a:txBody>
                  <a:tcPr>
                    <a:solidFill>
                      <a:schemeClr val="bg1">
                        <a:lumMod val="95000"/>
                      </a:schemeClr>
                    </a:solidFill>
                  </a:tcPr>
                </a:tc>
                <a:extLst>
                  <a:ext uri="{0D108BD9-81ED-4DB2-BD59-A6C34878D82A}">
                    <a16:rowId xmlns:a16="http://schemas.microsoft.com/office/drawing/2014/main" val="10003"/>
                  </a:ext>
                </a:extLst>
              </a:tr>
              <a:tr h="370840">
                <a:tc>
                  <a:txBody>
                    <a:bodyPr/>
                    <a:lstStyle/>
                    <a:p>
                      <a:r>
                        <a:rPr lang="en-US" sz="1200" dirty="0">
                          <a:solidFill>
                            <a:schemeClr val="bg1">
                              <a:lumMod val="50000"/>
                            </a:schemeClr>
                          </a:solidFill>
                          <a:latin typeface="Arial" panose="020B0604020202020204" pitchFamily="34" charset="0"/>
                          <a:cs typeface="Arial" panose="020B0604020202020204" pitchFamily="34" charset="0"/>
                        </a:rPr>
                        <a:t>Website</a:t>
                      </a:r>
                    </a:p>
                  </a:txBody>
                  <a:tcPr>
                    <a:solidFill>
                      <a:schemeClr val="bg1">
                        <a:lumMod val="85000"/>
                      </a:schemeClr>
                    </a:solidFill>
                  </a:tcPr>
                </a:tc>
                <a:tc>
                  <a:txBody>
                    <a:bodyPr/>
                    <a:lstStyle/>
                    <a:p>
                      <a:endParaRPr lang="en-US" sz="1200">
                        <a:solidFill>
                          <a:schemeClr val="bg1">
                            <a:lumMod val="50000"/>
                          </a:schemeClr>
                        </a:solidFill>
                        <a:latin typeface="Arial" panose="020B0604020202020204" pitchFamily="34" charset="0"/>
                        <a:cs typeface="Arial" panose="020B0604020202020204" pitchFamily="34" charset="0"/>
                      </a:endParaRPr>
                    </a:p>
                  </a:txBody>
                  <a:tcPr>
                    <a:solidFill>
                      <a:schemeClr val="bg1">
                        <a:lumMod val="85000"/>
                      </a:schemeClr>
                    </a:solidFill>
                  </a:tcPr>
                </a:tc>
                <a:tc>
                  <a:txBody>
                    <a:bodyPr/>
                    <a:lstStyle/>
                    <a:p>
                      <a:r>
                        <a:rPr lang="en-US" sz="1200" dirty="0">
                          <a:solidFill>
                            <a:schemeClr val="bg1">
                              <a:lumMod val="50000"/>
                            </a:schemeClr>
                          </a:solidFill>
                          <a:latin typeface="Arial" panose="020B0604020202020204" pitchFamily="34" charset="0"/>
                          <a:cs typeface="Arial" panose="020B0604020202020204" pitchFamily="34" charset="0"/>
                        </a:rPr>
                        <a:t>Email</a:t>
                      </a:r>
                    </a:p>
                  </a:txBody>
                  <a:tcPr>
                    <a:solidFill>
                      <a:schemeClr val="bg1">
                        <a:lumMod val="85000"/>
                      </a:schemeClr>
                    </a:solidFill>
                  </a:tcPr>
                </a:tc>
                <a:tc>
                  <a:txBody>
                    <a:bodyPr/>
                    <a:lstStyle/>
                    <a:p>
                      <a:endParaRPr lang="en-US" sz="1200" dirty="0">
                        <a:solidFill>
                          <a:schemeClr val="bg1">
                            <a:lumMod val="50000"/>
                          </a:schemeClr>
                        </a:solidFill>
                        <a:latin typeface="Arial" panose="020B0604020202020204" pitchFamily="34" charset="0"/>
                        <a:cs typeface="Arial" panose="020B0604020202020204" pitchFamily="34" charset="0"/>
                      </a:endParaRPr>
                    </a:p>
                  </a:txBody>
                  <a:tcPr>
                    <a:solidFill>
                      <a:schemeClr val="bg1">
                        <a:lumMod val="85000"/>
                      </a:schemeClr>
                    </a:solidFill>
                  </a:tcPr>
                </a:tc>
                <a:extLst>
                  <a:ext uri="{0D108BD9-81ED-4DB2-BD59-A6C34878D82A}">
                    <a16:rowId xmlns:a16="http://schemas.microsoft.com/office/drawing/2014/main" val="10004"/>
                  </a:ext>
                </a:extLst>
              </a:tr>
              <a:tr h="370840">
                <a:tc>
                  <a:txBody>
                    <a:bodyPr/>
                    <a:lstStyle/>
                    <a:p>
                      <a:r>
                        <a:rPr lang="en-US" sz="1200" dirty="0">
                          <a:solidFill>
                            <a:schemeClr val="bg1">
                              <a:lumMod val="50000"/>
                            </a:schemeClr>
                          </a:solidFill>
                          <a:latin typeface="Arial" panose="020B0604020202020204" pitchFamily="34" charset="0"/>
                          <a:cs typeface="Arial" panose="020B0604020202020204" pitchFamily="34" charset="0"/>
                        </a:rPr>
                        <a:t>Legal Status</a:t>
                      </a:r>
                    </a:p>
                  </a:txBody>
                  <a:tcPr>
                    <a:solidFill>
                      <a:schemeClr val="bg1">
                        <a:lumMod val="95000"/>
                      </a:schemeClr>
                    </a:solidFill>
                  </a:tcPr>
                </a:tc>
                <a:tc>
                  <a:txBody>
                    <a:bodyPr/>
                    <a:lstStyle/>
                    <a:p>
                      <a:endParaRPr lang="en-US" sz="1200">
                        <a:solidFill>
                          <a:schemeClr val="bg1">
                            <a:lumMod val="50000"/>
                          </a:schemeClr>
                        </a:solidFill>
                        <a:latin typeface="Arial" panose="020B0604020202020204" pitchFamily="34" charset="0"/>
                        <a:cs typeface="Arial" panose="020B0604020202020204" pitchFamily="34" charset="0"/>
                      </a:endParaRPr>
                    </a:p>
                  </a:txBody>
                  <a:tcPr>
                    <a:solidFill>
                      <a:schemeClr val="bg1">
                        <a:lumMod val="95000"/>
                      </a:schemeClr>
                    </a:solidFill>
                  </a:tcPr>
                </a:tc>
                <a:tc>
                  <a:txBody>
                    <a:bodyPr/>
                    <a:lstStyle/>
                    <a:p>
                      <a:endParaRPr lang="en-US" sz="1200">
                        <a:solidFill>
                          <a:schemeClr val="bg1">
                            <a:lumMod val="50000"/>
                          </a:schemeClr>
                        </a:solidFill>
                        <a:latin typeface="Arial" panose="020B0604020202020204" pitchFamily="34" charset="0"/>
                        <a:cs typeface="Arial" panose="020B0604020202020204" pitchFamily="34" charset="0"/>
                      </a:endParaRPr>
                    </a:p>
                  </a:txBody>
                  <a:tcPr>
                    <a:solidFill>
                      <a:schemeClr val="bg1">
                        <a:lumMod val="95000"/>
                      </a:schemeClr>
                    </a:solidFill>
                  </a:tcPr>
                </a:tc>
                <a:tc>
                  <a:txBody>
                    <a:bodyPr/>
                    <a:lstStyle/>
                    <a:p>
                      <a:endParaRPr lang="en-US" sz="1200" dirty="0">
                        <a:solidFill>
                          <a:schemeClr val="bg1">
                            <a:lumMod val="50000"/>
                          </a:schemeClr>
                        </a:solidFill>
                        <a:latin typeface="Arial" panose="020B0604020202020204" pitchFamily="34" charset="0"/>
                        <a:cs typeface="Arial" panose="020B0604020202020204" pitchFamily="34" charset="0"/>
                      </a:endParaRPr>
                    </a:p>
                  </a:txBody>
                  <a:tcPr>
                    <a:solidFill>
                      <a:schemeClr val="bg1">
                        <a:lumMod val="95000"/>
                      </a:schemeClr>
                    </a:solidFill>
                  </a:tcPr>
                </a:tc>
                <a:extLst>
                  <a:ext uri="{0D108BD9-81ED-4DB2-BD59-A6C34878D82A}">
                    <a16:rowId xmlns:a16="http://schemas.microsoft.com/office/drawing/2014/main" val="10005"/>
                  </a:ext>
                </a:extLst>
              </a:tr>
              <a:tr h="370840">
                <a:tc>
                  <a:txBody>
                    <a:bodyPr/>
                    <a:lstStyle/>
                    <a:p>
                      <a:r>
                        <a:rPr lang="en-US" sz="1200" dirty="0">
                          <a:solidFill>
                            <a:schemeClr val="bg1">
                              <a:lumMod val="50000"/>
                            </a:schemeClr>
                          </a:solidFill>
                          <a:latin typeface="Arial" panose="020B0604020202020204" pitchFamily="34" charset="0"/>
                          <a:cs typeface="Arial" panose="020B0604020202020204" pitchFamily="34" charset="0"/>
                        </a:rPr>
                        <a:t>Date of Incorporation</a:t>
                      </a:r>
                    </a:p>
                  </a:txBody>
                  <a:tcPr>
                    <a:solidFill>
                      <a:schemeClr val="bg1">
                        <a:lumMod val="85000"/>
                      </a:schemeClr>
                    </a:solidFill>
                  </a:tcPr>
                </a:tc>
                <a:tc>
                  <a:txBody>
                    <a:bodyPr/>
                    <a:lstStyle/>
                    <a:p>
                      <a:endParaRPr lang="en-US" sz="1200">
                        <a:solidFill>
                          <a:schemeClr val="bg1">
                            <a:lumMod val="50000"/>
                          </a:schemeClr>
                        </a:solidFill>
                        <a:latin typeface="Arial" panose="020B0604020202020204" pitchFamily="34" charset="0"/>
                        <a:cs typeface="Arial" panose="020B0604020202020204" pitchFamily="34" charset="0"/>
                      </a:endParaRPr>
                    </a:p>
                  </a:txBody>
                  <a:tcPr>
                    <a:solidFill>
                      <a:schemeClr val="bg1">
                        <a:lumMod val="85000"/>
                      </a:schemeClr>
                    </a:solidFill>
                  </a:tcPr>
                </a:tc>
                <a:tc>
                  <a:txBody>
                    <a:bodyPr/>
                    <a:lstStyle/>
                    <a:p>
                      <a:endParaRPr lang="en-US" sz="1200">
                        <a:solidFill>
                          <a:schemeClr val="bg1">
                            <a:lumMod val="50000"/>
                          </a:schemeClr>
                        </a:solidFill>
                        <a:latin typeface="Arial" panose="020B0604020202020204" pitchFamily="34" charset="0"/>
                        <a:cs typeface="Arial" panose="020B0604020202020204" pitchFamily="34" charset="0"/>
                      </a:endParaRPr>
                    </a:p>
                  </a:txBody>
                  <a:tcPr>
                    <a:solidFill>
                      <a:schemeClr val="bg1">
                        <a:lumMod val="85000"/>
                      </a:schemeClr>
                    </a:solidFill>
                  </a:tcPr>
                </a:tc>
                <a:tc>
                  <a:txBody>
                    <a:bodyPr/>
                    <a:lstStyle/>
                    <a:p>
                      <a:endParaRPr lang="en-US" sz="1200" dirty="0">
                        <a:solidFill>
                          <a:schemeClr val="bg1">
                            <a:lumMod val="50000"/>
                          </a:schemeClr>
                        </a:solidFill>
                        <a:latin typeface="Arial" panose="020B0604020202020204" pitchFamily="34" charset="0"/>
                        <a:cs typeface="Arial" panose="020B0604020202020204" pitchFamily="34" charset="0"/>
                      </a:endParaRPr>
                    </a:p>
                  </a:txBody>
                  <a:tcPr>
                    <a:solidFill>
                      <a:schemeClr val="bg1">
                        <a:lumMod val="85000"/>
                      </a:schemeClr>
                    </a:solidFill>
                  </a:tcPr>
                </a:tc>
                <a:extLst>
                  <a:ext uri="{0D108BD9-81ED-4DB2-BD59-A6C34878D82A}">
                    <a16:rowId xmlns:a16="http://schemas.microsoft.com/office/drawing/2014/main" val="10006"/>
                  </a:ext>
                </a:extLst>
              </a:tr>
              <a:tr h="370840">
                <a:tc>
                  <a:txBody>
                    <a:bodyPr/>
                    <a:lstStyle/>
                    <a:p>
                      <a:r>
                        <a:rPr lang="en-US" sz="1200" dirty="0">
                          <a:solidFill>
                            <a:schemeClr val="bg1">
                              <a:lumMod val="50000"/>
                            </a:schemeClr>
                          </a:solidFill>
                          <a:latin typeface="Arial" panose="020B0604020202020204" pitchFamily="34" charset="0"/>
                          <a:cs typeface="Arial" panose="020B0604020202020204" pitchFamily="34" charset="0"/>
                        </a:rPr>
                        <a:t>Ownership</a:t>
                      </a:r>
                    </a:p>
                  </a:txBody>
                  <a:tcPr>
                    <a:solidFill>
                      <a:schemeClr val="bg1">
                        <a:lumMod val="95000"/>
                      </a:schemeClr>
                    </a:solidFill>
                  </a:tcPr>
                </a:tc>
                <a:tc>
                  <a:txBody>
                    <a:bodyPr/>
                    <a:lstStyle/>
                    <a:p>
                      <a:endParaRPr lang="en-US" sz="1200" dirty="0">
                        <a:solidFill>
                          <a:schemeClr val="bg1">
                            <a:lumMod val="50000"/>
                          </a:schemeClr>
                        </a:solidFill>
                        <a:latin typeface="Arial" panose="020B0604020202020204" pitchFamily="34" charset="0"/>
                        <a:cs typeface="Arial" panose="020B0604020202020204" pitchFamily="34" charset="0"/>
                      </a:endParaRPr>
                    </a:p>
                  </a:txBody>
                  <a:tcPr>
                    <a:solidFill>
                      <a:schemeClr val="bg1">
                        <a:lumMod val="95000"/>
                      </a:schemeClr>
                    </a:solidFill>
                  </a:tcPr>
                </a:tc>
                <a:tc>
                  <a:txBody>
                    <a:bodyPr/>
                    <a:lstStyle/>
                    <a:p>
                      <a:endParaRPr lang="en-US" sz="1200" dirty="0">
                        <a:solidFill>
                          <a:schemeClr val="bg1">
                            <a:lumMod val="50000"/>
                          </a:schemeClr>
                        </a:solidFill>
                        <a:latin typeface="Arial" panose="020B0604020202020204" pitchFamily="34" charset="0"/>
                        <a:cs typeface="Arial" panose="020B0604020202020204" pitchFamily="34" charset="0"/>
                      </a:endParaRPr>
                    </a:p>
                  </a:txBody>
                  <a:tcPr>
                    <a:solidFill>
                      <a:schemeClr val="bg1">
                        <a:lumMod val="95000"/>
                      </a:schemeClr>
                    </a:solidFill>
                  </a:tcPr>
                </a:tc>
                <a:tc>
                  <a:txBody>
                    <a:bodyPr/>
                    <a:lstStyle/>
                    <a:p>
                      <a:endParaRPr lang="en-US" sz="1200" dirty="0">
                        <a:solidFill>
                          <a:schemeClr val="bg1">
                            <a:lumMod val="50000"/>
                          </a:schemeClr>
                        </a:solidFill>
                        <a:latin typeface="Arial" panose="020B0604020202020204" pitchFamily="34" charset="0"/>
                        <a:cs typeface="Arial" panose="020B0604020202020204" pitchFamily="34" charset="0"/>
                      </a:endParaRPr>
                    </a:p>
                  </a:txBody>
                  <a:tcPr>
                    <a:solidFill>
                      <a:schemeClr val="bg1">
                        <a:lumMod val="95000"/>
                      </a:schemeClr>
                    </a:solidFill>
                  </a:tcPr>
                </a:tc>
                <a:extLst>
                  <a:ext uri="{0D108BD9-81ED-4DB2-BD59-A6C34878D82A}">
                    <a16:rowId xmlns:a16="http://schemas.microsoft.com/office/drawing/2014/main" val="10007"/>
                  </a:ext>
                </a:extLst>
              </a:tr>
              <a:tr h="370840">
                <a:tc>
                  <a:txBody>
                    <a:bodyPr/>
                    <a:lstStyle/>
                    <a:p>
                      <a:r>
                        <a:rPr lang="en-US" sz="1200" dirty="0">
                          <a:solidFill>
                            <a:schemeClr val="bg1">
                              <a:lumMod val="50000"/>
                            </a:schemeClr>
                          </a:solidFill>
                          <a:latin typeface="Arial" panose="020B0604020202020204" pitchFamily="34" charset="0"/>
                          <a:cs typeface="Arial" panose="020B0604020202020204" pitchFamily="34" charset="0"/>
                        </a:rPr>
                        <a:t>Owner / Major Shareholder(s) / Partners</a:t>
                      </a:r>
                    </a:p>
                  </a:txBody>
                  <a:tcPr>
                    <a:solidFill>
                      <a:schemeClr val="bg1">
                        <a:lumMod val="85000"/>
                      </a:schemeClr>
                    </a:solidFill>
                  </a:tcPr>
                </a:tc>
                <a:tc>
                  <a:txBody>
                    <a:bodyPr/>
                    <a:lstStyle/>
                    <a:p>
                      <a:endParaRPr lang="en-US" sz="1200" dirty="0">
                        <a:solidFill>
                          <a:schemeClr val="bg1">
                            <a:lumMod val="50000"/>
                          </a:schemeClr>
                        </a:solidFill>
                        <a:latin typeface="Arial" panose="020B0604020202020204" pitchFamily="34" charset="0"/>
                        <a:cs typeface="Arial" panose="020B0604020202020204" pitchFamily="34" charset="0"/>
                      </a:endParaRPr>
                    </a:p>
                  </a:txBody>
                  <a:tcPr>
                    <a:solidFill>
                      <a:schemeClr val="bg1">
                        <a:lumMod val="85000"/>
                      </a:schemeClr>
                    </a:solidFill>
                  </a:tcPr>
                </a:tc>
                <a:tc>
                  <a:txBody>
                    <a:bodyPr/>
                    <a:lstStyle/>
                    <a:p>
                      <a:endParaRPr lang="en-US" sz="1200" dirty="0">
                        <a:solidFill>
                          <a:schemeClr val="bg1">
                            <a:lumMod val="50000"/>
                          </a:schemeClr>
                        </a:solidFill>
                        <a:latin typeface="Arial" panose="020B0604020202020204" pitchFamily="34" charset="0"/>
                        <a:cs typeface="Arial" panose="020B0604020202020204" pitchFamily="34" charset="0"/>
                      </a:endParaRPr>
                    </a:p>
                  </a:txBody>
                  <a:tcPr>
                    <a:solidFill>
                      <a:schemeClr val="bg1">
                        <a:lumMod val="85000"/>
                      </a:schemeClr>
                    </a:solidFill>
                  </a:tcPr>
                </a:tc>
                <a:tc>
                  <a:txBody>
                    <a:bodyPr/>
                    <a:lstStyle/>
                    <a:p>
                      <a:endParaRPr lang="en-US" sz="1200" dirty="0">
                        <a:solidFill>
                          <a:schemeClr val="bg1">
                            <a:lumMod val="50000"/>
                          </a:schemeClr>
                        </a:solidFill>
                        <a:latin typeface="Arial" panose="020B0604020202020204" pitchFamily="34" charset="0"/>
                        <a:cs typeface="Arial" panose="020B0604020202020204" pitchFamily="34" charset="0"/>
                      </a:endParaRPr>
                    </a:p>
                  </a:txBody>
                  <a:tcPr>
                    <a:solidFill>
                      <a:schemeClr val="bg1">
                        <a:lumMod val="85000"/>
                      </a:schemeClr>
                    </a:solidFill>
                  </a:tcPr>
                </a:tc>
                <a:extLst>
                  <a:ext uri="{0D108BD9-81ED-4DB2-BD59-A6C34878D82A}">
                    <a16:rowId xmlns:a16="http://schemas.microsoft.com/office/drawing/2014/main" val="10008"/>
                  </a:ext>
                </a:extLst>
              </a:tr>
              <a:tr h="370840">
                <a:tc>
                  <a:txBody>
                    <a:bodyPr/>
                    <a:lstStyle/>
                    <a:p>
                      <a:r>
                        <a:rPr lang="en-US" sz="1200" dirty="0">
                          <a:solidFill>
                            <a:schemeClr val="bg1">
                              <a:lumMod val="50000"/>
                            </a:schemeClr>
                          </a:solidFill>
                          <a:latin typeface="Arial" panose="020B0604020202020204" pitchFamily="34" charset="0"/>
                          <a:cs typeface="Arial" panose="020B0604020202020204" pitchFamily="34" charset="0"/>
                        </a:rPr>
                        <a:t>In Business Since</a:t>
                      </a:r>
                    </a:p>
                  </a:txBody>
                  <a:tcPr>
                    <a:solidFill>
                      <a:schemeClr val="bg1">
                        <a:lumMod val="95000"/>
                      </a:schemeClr>
                    </a:solidFill>
                  </a:tcPr>
                </a:tc>
                <a:tc>
                  <a:txBody>
                    <a:bodyPr/>
                    <a:lstStyle/>
                    <a:p>
                      <a:endParaRPr lang="en-US" sz="1200" dirty="0">
                        <a:solidFill>
                          <a:schemeClr val="bg1">
                            <a:lumMod val="50000"/>
                          </a:schemeClr>
                        </a:solidFill>
                        <a:latin typeface="Arial" panose="020B0604020202020204" pitchFamily="34" charset="0"/>
                        <a:cs typeface="Arial" panose="020B0604020202020204" pitchFamily="34" charset="0"/>
                      </a:endParaRPr>
                    </a:p>
                  </a:txBody>
                  <a:tcPr>
                    <a:solidFill>
                      <a:schemeClr val="bg1">
                        <a:lumMod val="95000"/>
                      </a:schemeClr>
                    </a:solidFill>
                  </a:tcPr>
                </a:tc>
                <a:tc>
                  <a:txBody>
                    <a:bodyPr/>
                    <a:lstStyle/>
                    <a:p>
                      <a:endParaRPr lang="en-US" sz="1200" dirty="0">
                        <a:solidFill>
                          <a:schemeClr val="bg1">
                            <a:lumMod val="50000"/>
                          </a:schemeClr>
                        </a:solidFill>
                        <a:latin typeface="Arial" panose="020B0604020202020204" pitchFamily="34" charset="0"/>
                        <a:cs typeface="Arial" panose="020B0604020202020204" pitchFamily="34" charset="0"/>
                      </a:endParaRPr>
                    </a:p>
                  </a:txBody>
                  <a:tcPr>
                    <a:solidFill>
                      <a:schemeClr val="bg1">
                        <a:lumMod val="95000"/>
                      </a:schemeClr>
                    </a:solidFill>
                  </a:tcPr>
                </a:tc>
                <a:tc>
                  <a:txBody>
                    <a:bodyPr/>
                    <a:lstStyle/>
                    <a:p>
                      <a:endParaRPr lang="en-US" sz="1200" dirty="0">
                        <a:solidFill>
                          <a:schemeClr val="bg1">
                            <a:lumMod val="50000"/>
                          </a:schemeClr>
                        </a:solidFill>
                        <a:latin typeface="Arial" panose="020B0604020202020204" pitchFamily="34" charset="0"/>
                        <a:cs typeface="Arial" panose="020B0604020202020204" pitchFamily="34" charset="0"/>
                      </a:endParaRPr>
                    </a:p>
                  </a:txBody>
                  <a:tcPr>
                    <a:solidFill>
                      <a:schemeClr val="bg1">
                        <a:lumMod val="95000"/>
                      </a:schemeClr>
                    </a:solidFill>
                  </a:tcPr>
                </a:tc>
                <a:extLst>
                  <a:ext uri="{0D108BD9-81ED-4DB2-BD59-A6C34878D82A}">
                    <a16:rowId xmlns:a16="http://schemas.microsoft.com/office/drawing/2014/main" val="10009"/>
                  </a:ext>
                </a:extLst>
              </a:tr>
              <a:tr h="370840">
                <a:tc>
                  <a:txBody>
                    <a:bodyPr/>
                    <a:lstStyle/>
                    <a:p>
                      <a:r>
                        <a:rPr lang="en-US" sz="1200" dirty="0">
                          <a:solidFill>
                            <a:schemeClr val="bg1">
                              <a:lumMod val="50000"/>
                            </a:schemeClr>
                          </a:solidFill>
                          <a:latin typeface="Arial" panose="020B0604020202020204" pitchFamily="34" charset="0"/>
                          <a:cs typeface="Arial" panose="020B0604020202020204" pitchFamily="34" charset="0"/>
                        </a:rPr>
                        <a:t>Full – Time Employees - Number</a:t>
                      </a:r>
                    </a:p>
                  </a:txBody>
                  <a:tcPr>
                    <a:solidFill>
                      <a:schemeClr val="bg1">
                        <a:lumMod val="85000"/>
                      </a:schemeClr>
                    </a:solidFill>
                  </a:tcPr>
                </a:tc>
                <a:tc>
                  <a:txBody>
                    <a:bodyPr/>
                    <a:lstStyle/>
                    <a:p>
                      <a:endParaRPr lang="en-US" sz="1200" dirty="0">
                        <a:solidFill>
                          <a:schemeClr val="bg1">
                            <a:lumMod val="50000"/>
                          </a:schemeClr>
                        </a:solidFill>
                        <a:latin typeface="Arial" panose="020B0604020202020204" pitchFamily="34" charset="0"/>
                        <a:cs typeface="Arial" panose="020B0604020202020204" pitchFamily="34" charset="0"/>
                      </a:endParaRPr>
                    </a:p>
                  </a:txBody>
                  <a:tcPr>
                    <a:solidFill>
                      <a:schemeClr val="bg1">
                        <a:lumMod val="85000"/>
                      </a:schemeClr>
                    </a:solidFill>
                  </a:tcPr>
                </a:tc>
                <a:tc>
                  <a:txBody>
                    <a:bodyPr/>
                    <a:lstStyle/>
                    <a:p>
                      <a:endParaRPr lang="en-US" sz="1200" dirty="0">
                        <a:solidFill>
                          <a:schemeClr val="bg1">
                            <a:lumMod val="50000"/>
                          </a:schemeClr>
                        </a:solidFill>
                        <a:latin typeface="Arial" panose="020B0604020202020204" pitchFamily="34" charset="0"/>
                        <a:cs typeface="Arial" panose="020B0604020202020204" pitchFamily="34" charset="0"/>
                      </a:endParaRPr>
                    </a:p>
                  </a:txBody>
                  <a:tcPr>
                    <a:solidFill>
                      <a:schemeClr val="bg1">
                        <a:lumMod val="85000"/>
                      </a:schemeClr>
                    </a:solidFill>
                  </a:tcPr>
                </a:tc>
                <a:tc>
                  <a:txBody>
                    <a:bodyPr/>
                    <a:lstStyle/>
                    <a:p>
                      <a:endParaRPr lang="en-US" sz="1200" dirty="0">
                        <a:solidFill>
                          <a:schemeClr val="bg1">
                            <a:lumMod val="50000"/>
                          </a:schemeClr>
                        </a:solidFill>
                        <a:latin typeface="Arial" panose="020B0604020202020204" pitchFamily="34" charset="0"/>
                        <a:cs typeface="Arial" panose="020B0604020202020204" pitchFamily="34" charset="0"/>
                      </a:endParaRPr>
                    </a:p>
                  </a:txBody>
                  <a:tcPr>
                    <a:solidFill>
                      <a:schemeClr val="bg1">
                        <a:lumMod val="85000"/>
                      </a:schemeClr>
                    </a:solidFill>
                  </a:tcPr>
                </a:tc>
                <a:extLst>
                  <a:ext uri="{0D108BD9-81ED-4DB2-BD59-A6C34878D82A}">
                    <a16:rowId xmlns:a16="http://schemas.microsoft.com/office/drawing/2014/main" val="10010"/>
                  </a:ext>
                </a:extLst>
              </a:tr>
              <a:tr h="370840">
                <a:tc>
                  <a:txBody>
                    <a:bodyPr/>
                    <a:lstStyle/>
                    <a:p>
                      <a:r>
                        <a:rPr lang="en-US" sz="1200" dirty="0">
                          <a:solidFill>
                            <a:schemeClr val="bg1">
                              <a:lumMod val="50000"/>
                            </a:schemeClr>
                          </a:solidFill>
                          <a:latin typeface="Arial" panose="020B0604020202020204" pitchFamily="34" charset="0"/>
                          <a:cs typeface="Arial" panose="020B0604020202020204" pitchFamily="34" charset="0"/>
                        </a:rPr>
                        <a:t>Annual Revenues</a:t>
                      </a:r>
                    </a:p>
                  </a:txBody>
                  <a:tcPr>
                    <a:solidFill>
                      <a:schemeClr val="bg1">
                        <a:lumMod val="95000"/>
                      </a:schemeClr>
                    </a:solidFill>
                  </a:tcPr>
                </a:tc>
                <a:tc>
                  <a:txBody>
                    <a:bodyPr/>
                    <a:lstStyle/>
                    <a:p>
                      <a:endParaRPr lang="en-US" sz="1200" dirty="0">
                        <a:solidFill>
                          <a:schemeClr val="bg1">
                            <a:lumMod val="50000"/>
                          </a:schemeClr>
                        </a:solidFill>
                        <a:latin typeface="Arial" panose="020B0604020202020204" pitchFamily="34" charset="0"/>
                        <a:cs typeface="Arial" panose="020B0604020202020204" pitchFamily="34" charset="0"/>
                      </a:endParaRPr>
                    </a:p>
                  </a:txBody>
                  <a:tcPr>
                    <a:solidFill>
                      <a:schemeClr val="bg1">
                        <a:lumMod val="95000"/>
                      </a:schemeClr>
                    </a:solidFill>
                  </a:tcPr>
                </a:tc>
                <a:tc>
                  <a:txBody>
                    <a:bodyPr/>
                    <a:lstStyle/>
                    <a:p>
                      <a:endParaRPr lang="en-US" sz="1200" dirty="0">
                        <a:solidFill>
                          <a:schemeClr val="bg1">
                            <a:lumMod val="50000"/>
                          </a:schemeClr>
                        </a:solidFill>
                        <a:latin typeface="Arial" panose="020B0604020202020204" pitchFamily="34" charset="0"/>
                        <a:cs typeface="Arial" panose="020B0604020202020204" pitchFamily="34" charset="0"/>
                      </a:endParaRPr>
                    </a:p>
                  </a:txBody>
                  <a:tcPr>
                    <a:solidFill>
                      <a:schemeClr val="bg1">
                        <a:lumMod val="95000"/>
                      </a:schemeClr>
                    </a:solidFill>
                  </a:tcPr>
                </a:tc>
                <a:tc>
                  <a:txBody>
                    <a:bodyPr/>
                    <a:lstStyle/>
                    <a:p>
                      <a:endParaRPr lang="en-US" sz="1200" dirty="0">
                        <a:solidFill>
                          <a:schemeClr val="bg1">
                            <a:lumMod val="50000"/>
                          </a:schemeClr>
                        </a:solidFill>
                        <a:latin typeface="Arial" panose="020B0604020202020204" pitchFamily="34" charset="0"/>
                        <a:cs typeface="Arial" panose="020B0604020202020204" pitchFamily="34" charset="0"/>
                      </a:endParaRPr>
                    </a:p>
                  </a:txBody>
                  <a:tcPr>
                    <a:solidFill>
                      <a:schemeClr val="bg1">
                        <a:lumMod val="95000"/>
                      </a:schemeClr>
                    </a:solidFill>
                  </a:tcPr>
                </a:tc>
                <a:extLst>
                  <a:ext uri="{0D108BD9-81ED-4DB2-BD59-A6C34878D82A}">
                    <a16:rowId xmlns:a16="http://schemas.microsoft.com/office/drawing/2014/main" val="10011"/>
                  </a:ext>
                </a:extLst>
              </a:tr>
              <a:tr h="370840">
                <a:tc>
                  <a:txBody>
                    <a:bodyPr/>
                    <a:lstStyle/>
                    <a:p>
                      <a:r>
                        <a:rPr lang="en-US" sz="1200" dirty="0">
                          <a:solidFill>
                            <a:schemeClr val="bg1">
                              <a:lumMod val="50000"/>
                            </a:schemeClr>
                          </a:solidFill>
                          <a:latin typeface="Arial" panose="020B0604020202020204" pitchFamily="34" charset="0"/>
                          <a:cs typeface="Arial" panose="020B0604020202020204" pitchFamily="34" charset="0"/>
                        </a:rPr>
                        <a:t>Main Product / Service</a:t>
                      </a:r>
                    </a:p>
                  </a:txBody>
                  <a:tcPr>
                    <a:solidFill>
                      <a:schemeClr val="bg1">
                        <a:lumMod val="85000"/>
                      </a:schemeClr>
                    </a:solidFill>
                  </a:tcPr>
                </a:tc>
                <a:tc>
                  <a:txBody>
                    <a:bodyPr/>
                    <a:lstStyle/>
                    <a:p>
                      <a:endParaRPr lang="en-US" sz="1200" dirty="0">
                        <a:solidFill>
                          <a:schemeClr val="bg1">
                            <a:lumMod val="50000"/>
                          </a:schemeClr>
                        </a:solidFill>
                        <a:latin typeface="Arial" panose="020B0604020202020204" pitchFamily="34" charset="0"/>
                        <a:cs typeface="Arial" panose="020B0604020202020204" pitchFamily="34" charset="0"/>
                      </a:endParaRPr>
                    </a:p>
                  </a:txBody>
                  <a:tcPr>
                    <a:solidFill>
                      <a:schemeClr val="bg1">
                        <a:lumMod val="85000"/>
                      </a:schemeClr>
                    </a:solidFill>
                  </a:tcPr>
                </a:tc>
                <a:tc>
                  <a:txBody>
                    <a:bodyPr/>
                    <a:lstStyle/>
                    <a:p>
                      <a:endParaRPr lang="en-US" sz="1200" dirty="0">
                        <a:solidFill>
                          <a:schemeClr val="bg1">
                            <a:lumMod val="50000"/>
                          </a:schemeClr>
                        </a:solidFill>
                        <a:latin typeface="Arial" panose="020B0604020202020204" pitchFamily="34" charset="0"/>
                        <a:cs typeface="Arial" panose="020B0604020202020204" pitchFamily="34" charset="0"/>
                      </a:endParaRPr>
                    </a:p>
                  </a:txBody>
                  <a:tcPr>
                    <a:solidFill>
                      <a:schemeClr val="bg1">
                        <a:lumMod val="85000"/>
                      </a:schemeClr>
                    </a:solidFill>
                  </a:tcPr>
                </a:tc>
                <a:tc>
                  <a:txBody>
                    <a:bodyPr/>
                    <a:lstStyle/>
                    <a:p>
                      <a:endParaRPr lang="en-US" sz="1200" dirty="0">
                        <a:solidFill>
                          <a:schemeClr val="bg1">
                            <a:lumMod val="50000"/>
                          </a:schemeClr>
                        </a:solidFill>
                        <a:latin typeface="Arial" panose="020B0604020202020204" pitchFamily="34" charset="0"/>
                        <a:cs typeface="Arial" panose="020B0604020202020204" pitchFamily="34" charset="0"/>
                      </a:endParaRPr>
                    </a:p>
                  </a:txBody>
                  <a:tcPr>
                    <a:solidFill>
                      <a:schemeClr val="bg1">
                        <a:lumMod val="85000"/>
                      </a:schemeClr>
                    </a:solidFill>
                  </a:tcPr>
                </a:tc>
                <a:extLst>
                  <a:ext uri="{0D108BD9-81ED-4DB2-BD59-A6C34878D82A}">
                    <a16:rowId xmlns:a16="http://schemas.microsoft.com/office/drawing/2014/main" val="10012"/>
                  </a:ext>
                </a:extLst>
              </a:tr>
            </a:tbl>
          </a:graphicData>
        </a:graphic>
      </p:graphicFrame>
    </p:spTree>
    <p:extLst>
      <p:ext uri="{BB962C8B-B14F-4D97-AF65-F5344CB8AC3E}">
        <p14:creationId xmlns:p14="http://schemas.microsoft.com/office/powerpoint/2010/main" val="28345509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838200" y="897467"/>
            <a:ext cx="10515600" cy="5164665"/>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lvl="1" indent="0">
              <a:buNone/>
            </a:pPr>
            <a:endParaRPr lang="en-US" sz="1600" dirty="0">
              <a:solidFill>
                <a:schemeClr val="bg2">
                  <a:lumMod val="50000"/>
                </a:schemeClr>
              </a:solidFill>
              <a:latin typeface="Gotham"/>
              <a:cs typeface="Arial" panose="020B0604020202020204" pitchFamily="34" charset="0"/>
            </a:endParaRPr>
          </a:p>
          <a:p>
            <a:pPr marL="0" indent="0">
              <a:buNone/>
            </a:pPr>
            <a:r>
              <a:rPr lang="en-US" sz="2100" dirty="0">
                <a:solidFill>
                  <a:schemeClr val="bg2">
                    <a:lumMod val="50000"/>
                  </a:schemeClr>
                </a:solidFill>
                <a:latin typeface="Arial" panose="020B0604020202020204" pitchFamily="34" charset="0"/>
                <a:cs typeface="Arial" panose="020B0604020202020204" pitchFamily="34" charset="0"/>
              </a:rPr>
              <a:t>Prior private or public funding raised to date in the development of your innovation is required. </a:t>
            </a:r>
          </a:p>
          <a:p>
            <a:pPr marL="457200" lvl="1" indent="0">
              <a:buNone/>
            </a:pPr>
            <a:endParaRPr lang="en-US" sz="2100" dirty="0">
              <a:solidFill>
                <a:schemeClr val="bg2">
                  <a:lumMod val="50000"/>
                </a:schemeClr>
              </a:solidFill>
              <a:latin typeface="Arial" panose="020B0604020202020204" pitchFamily="34" charset="0"/>
              <a:cs typeface="Arial" panose="020B0604020202020204" pitchFamily="34" charset="0"/>
            </a:endParaRPr>
          </a:p>
          <a:p>
            <a:pPr marL="0" indent="0">
              <a:buNone/>
            </a:pPr>
            <a:r>
              <a:rPr lang="en-US" sz="2100" dirty="0">
                <a:solidFill>
                  <a:schemeClr val="bg2">
                    <a:lumMod val="50000"/>
                  </a:schemeClr>
                </a:solidFill>
                <a:latin typeface="Arial" panose="020B0604020202020204" pitchFamily="34" charset="0"/>
                <a:cs typeface="Arial" panose="020B0604020202020204" pitchFamily="34" charset="0"/>
              </a:rPr>
              <a:t>Please complete the table below:</a:t>
            </a:r>
          </a:p>
          <a:p>
            <a:pPr marL="457200" lvl="1" indent="0">
              <a:buNone/>
            </a:pPr>
            <a:endParaRPr lang="en-US" sz="1600" dirty="0">
              <a:solidFill>
                <a:schemeClr val="bg2">
                  <a:lumMod val="50000"/>
                </a:schemeClr>
              </a:solidFill>
              <a:latin typeface="Gotham"/>
              <a:cs typeface="Arial" panose="020B0604020202020204" pitchFamily="34" charset="0"/>
            </a:endParaRPr>
          </a:p>
          <a:p>
            <a:pPr marL="457200" lvl="1" indent="0">
              <a:buNone/>
            </a:pPr>
            <a:endParaRPr lang="en-US" sz="1600" dirty="0">
              <a:solidFill>
                <a:schemeClr val="bg2">
                  <a:lumMod val="50000"/>
                </a:schemeClr>
              </a:solidFill>
              <a:latin typeface="Gotham"/>
              <a:cs typeface="Arial" panose="020B0604020202020204" pitchFamily="34" charset="0"/>
            </a:endParaRPr>
          </a:p>
          <a:p>
            <a:pPr marL="457200" lvl="1" indent="0">
              <a:buNone/>
            </a:pPr>
            <a:endParaRPr lang="en-US" sz="1600" dirty="0">
              <a:solidFill>
                <a:schemeClr val="bg2">
                  <a:lumMod val="50000"/>
                </a:schemeClr>
              </a:solidFill>
              <a:latin typeface="Gotham"/>
              <a:cs typeface="Arial" panose="020B0604020202020204" pitchFamily="34" charset="0"/>
            </a:endParaRPr>
          </a:p>
          <a:p>
            <a:pPr marL="457200" lvl="1" indent="0">
              <a:buNone/>
            </a:pPr>
            <a:r>
              <a:rPr lang="en-US" sz="1600" dirty="0">
                <a:solidFill>
                  <a:schemeClr val="bg2">
                    <a:lumMod val="50000"/>
                  </a:schemeClr>
                </a:solidFill>
                <a:latin typeface="Gotham"/>
                <a:cs typeface="Arial" panose="020B0604020202020204" pitchFamily="34" charset="0"/>
              </a:rPr>
              <a:t>					</a:t>
            </a:r>
          </a:p>
          <a:p>
            <a:pPr marL="457200" lvl="1" indent="0">
              <a:buNone/>
            </a:pPr>
            <a:endParaRPr lang="en-US" sz="1600" dirty="0">
              <a:solidFill>
                <a:schemeClr val="bg2">
                  <a:lumMod val="50000"/>
                </a:schemeClr>
              </a:solidFill>
              <a:latin typeface="Gotham"/>
              <a:cs typeface="Arial" panose="020B0604020202020204" pitchFamily="34" charset="0"/>
            </a:endParaRPr>
          </a:p>
          <a:p>
            <a:pPr marL="457200" lvl="1" indent="0">
              <a:buNone/>
            </a:pPr>
            <a:r>
              <a:rPr lang="en-US" sz="1600" dirty="0">
                <a:solidFill>
                  <a:schemeClr val="bg2">
                    <a:lumMod val="50000"/>
                  </a:schemeClr>
                </a:solidFill>
                <a:latin typeface="Gotham"/>
                <a:cs typeface="Arial" panose="020B0604020202020204" pitchFamily="34" charset="0"/>
              </a:rPr>
              <a:t>					</a:t>
            </a:r>
          </a:p>
          <a:p>
            <a:pPr marL="457200" lvl="1" indent="0">
              <a:buNone/>
            </a:pPr>
            <a:endParaRPr lang="en-US" sz="1600" dirty="0">
              <a:solidFill>
                <a:schemeClr val="bg2">
                  <a:lumMod val="50000"/>
                </a:schemeClr>
              </a:solidFill>
              <a:latin typeface="Gotham"/>
              <a:cs typeface="Arial" panose="020B0604020202020204" pitchFamily="34" charset="0"/>
            </a:endParaRPr>
          </a:p>
          <a:p>
            <a:pPr marL="457200" lvl="1" indent="0">
              <a:buNone/>
            </a:pPr>
            <a:r>
              <a:rPr lang="en-US" sz="1600" dirty="0">
                <a:solidFill>
                  <a:schemeClr val="bg2">
                    <a:lumMod val="50000"/>
                  </a:schemeClr>
                </a:solidFill>
                <a:latin typeface="Gotham"/>
                <a:cs typeface="Arial" panose="020B0604020202020204" pitchFamily="34" charset="0"/>
              </a:rPr>
              <a:t>					</a:t>
            </a:r>
          </a:p>
          <a:p>
            <a:pPr marL="457200" lvl="1" indent="0">
              <a:buNone/>
            </a:pPr>
            <a:endParaRPr lang="en-US" sz="1600" dirty="0">
              <a:solidFill>
                <a:schemeClr val="bg2">
                  <a:lumMod val="50000"/>
                </a:schemeClr>
              </a:solidFill>
              <a:latin typeface="Gotham"/>
              <a:cs typeface="Arial" panose="020B0604020202020204" pitchFamily="34" charset="0"/>
            </a:endParaRPr>
          </a:p>
          <a:p>
            <a:pPr marL="457200" lvl="1" indent="0">
              <a:buNone/>
            </a:pPr>
            <a:r>
              <a:rPr lang="en-US" sz="1600" dirty="0">
                <a:solidFill>
                  <a:schemeClr val="bg2">
                    <a:lumMod val="50000"/>
                  </a:schemeClr>
                </a:solidFill>
                <a:latin typeface="Gotham"/>
                <a:cs typeface="Arial" panose="020B0604020202020204" pitchFamily="34" charset="0"/>
              </a:rPr>
              <a:t>					</a:t>
            </a:r>
          </a:p>
          <a:p>
            <a:pPr marL="457200" lvl="1" indent="0">
              <a:buNone/>
            </a:pPr>
            <a:endParaRPr lang="en-US" sz="1600" dirty="0">
              <a:solidFill>
                <a:schemeClr val="bg2">
                  <a:lumMod val="50000"/>
                </a:schemeClr>
              </a:solidFill>
              <a:latin typeface="Gotham"/>
              <a:cs typeface="Arial" panose="020B0604020202020204" pitchFamily="34" charset="0"/>
            </a:endParaRPr>
          </a:p>
          <a:p>
            <a:pPr marL="457200" lvl="1" indent="0">
              <a:buNone/>
            </a:pPr>
            <a:r>
              <a:rPr lang="en-US" sz="1600" dirty="0">
                <a:solidFill>
                  <a:schemeClr val="bg2">
                    <a:lumMod val="50000"/>
                  </a:schemeClr>
                </a:solidFill>
                <a:latin typeface="Gotham"/>
                <a:cs typeface="Arial" panose="020B0604020202020204" pitchFamily="34" charset="0"/>
              </a:rPr>
              <a:t>					</a:t>
            </a:r>
          </a:p>
          <a:p>
            <a:pPr marL="457200" lvl="1" indent="0">
              <a:buNone/>
            </a:pPr>
            <a:r>
              <a:rPr lang="en-US" sz="1600" dirty="0">
                <a:solidFill>
                  <a:schemeClr val="bg2">
                    <a:lumMod val="50000"/>
                  </a:schemeClr>
                </a:solidFill>
                <a:latin typeface="Gotham"/>
                <a:cs typeface="Arial" panose="020B0604020202020204" pitchFamily="34" charset="0"/>
              </a:rPr>
              <a:t> </a:t>
            </a:r>
          </a:p>
          <a:p>
            <a:pPr marL="457200" lvl="1" indent="0">
              <a:buNone/>
            </a:pPr>
            <a:endParaRPr lang="en-US" sz="1600" dirty="0">
              <a:solidFill>
                <a:schemeClr val="bg2">
                  <a:lumMod val="50000"/>
                </a:schemeClr>
              </a:solidFill>
              <a:latin typeface="Gotham"/>
              <a:cs typeface="Arial" panose="020B0604020202020204" pitchFamily="34" charset="0"/>
            </a:endParaRPr>
          </a:p>
          <a:p>
            <a:pPr marL="0" indent="0">
              <a:buNone/>
            </a:pPr>
            <a:endParaRPr lang="en-US" sz="1600" i="1" dirty="0">
              <a:solidFill>
                <a:schemeClr val="bg2">
                  <a:lumMod val="50000"/>
                </a:schemeClr>
              </a:solidFill>
              <a:latin typeface="Arial" panose="020B0604020202020204" pitchFamily="34" charset="0"/>
              <a:cs typeface="Arial" panose="020B0604020202020204" pitchFamily="34" charset="0"/>
            </a:endParaRPr>
          </a:p>
          <a:p>
            <a:pPr marL="0" indent="0">
              <a:buNone/>
            </a:pPr>
            <a:endParaRPr lang="en-US" sz="1600" i="1" dirty="0">
              <a:solidFill>
                <a:schemeClr val="bg2">
                  <a:lumMod val="50000"/>
                </a:schemeClr>
              </a:solidFill>
              <a:latin typeface="Arial" panose="020B0604020202020204" pitchFamily="34" charset="0"/>
              <a:cs typeface="Arial" panose="020B0604020202020204" pitchFamily="34" charset="0"/>
            </a:endParaRPr>
          </a:p>
          <a:p>
            <a:pPr marL="0" indent="0">
              <a:buNone/>
            </a:pPr>
            <a:endParaRPr lang="en-US" sz="2100" i="1" dirty="0">
              <a:solidFill>
                <a:schemeClr val="bg2">
                  <a:lumMod val="50000"/>
                </a:schemeClr>
              </a:solidFill>
              <a:latin typeface="Arial" panose="020B0604020202020204" pitchFamily="34" charset="0"/>
              <a:cs typeface="Arial" panose="020B0604020202020204" pitchFamily="34" charset="0"/>
            </a:endParaRPr>
          </a:p>
          <a:p>
            <a:pPr marL="0" indent="0">
              <a:buNone/>
            </a:pPr>
            <a:endParaRPr lang="en-US" sz="2100" i="1" dirty="0">
              <a:solidFill>
                <a:schemeClr val="bg2">
                  <a:lumMod val="50000"/>
                </a:schemeClr>
              </a:solidFill>
              <a:latin typeface="Arial" panose="020B0604020202020204" pitchFamily="34" charset="0"/>
              <a:cs typeface="Arial" panose="020B0604020202020204" pitchFamily="34" charset="0"/>
            </a:endParaRPr>
          </a:p>
          <a:p>
            <a:pPr marL="0" indent="0">
              <a:buNone/>
            </a:pPr>
            <a:r>
              <a:rPr lang="en-US" sz="1800" i="1" dirty="0">
                <a:solidFill>
                  <a:srgbClr val="C00000"/>
                </a:solidFill>
                <a:latin typeface="Arial" panose="020B0604020202020204" pitchFamily="34" charset="0"/>
                <a:cs typeface="Arial" panose="020B0604020202020204" pitchFamily="34" charset="0"/>
              </a:rPr>
              <a:t>*Maximum of 150 characters, including spaces, per item above; 16pt font.</a:t>
            </a:r>
            <a:endParaRPr lang="en-US" sz="1800" dirty="0">
              <a:solidFill>
                <a:srgbClr val="C00000"/>
              </a:solidFill>
              <a:latin typeface="Arial" panose="020B0604020202020204" pitchFamily="34" charset="0"/>
              <a:cs typeface="Arial" panose="020B0604020202020204" pitchFamily="34" charset="0"/>
            </a:endParaRPr>
          </a:p>
        </p:txBody>
      </p:sp>
      <p:sp>
        <p:nvSpPr>
          <p:cNvPr id="5" name="Title 1"/>
          <p:cNvSpPr txBox="1">
            <a:spLocks/>
          </p:cNvSpPr>
          <p:nvPr/>
        </p:nvSpPr>
        <p:spPr>
          <a:xfrm>
            <a:off x="609600" y="224840"/>
            <a:ext cx="10972800" cy="493007"/>
          </a:xfrm>
          <a:prstGeom prst="rect">
            <a:avLst/>
          </a:prstGeom>
        </p:spPr>
        <p:txBody>
          <a:bodyPr vert="horz" anchor="b">
            <a:normAutofit/>
          </a:bodyPr>
          <a:lstStyle>
            <a:lvl1pPr algn="ctr" rtl="0" eaLnBrk="1" latinLnBrk="0" hangingPunct="1">
              <a:spcBef>
                <a:spcPct val="0"/>
              </a:spcBef>
              <a:buNone/>
              <a:defRPr kumimoji="0" sz="6000" kern="1200">
                <a:solidFill>
                  <a:srgbClr val="696969"/>
                </a:solidFill>
                <a:latin typeface="Arial" panose="020B0604020202020204" pitchFamily="34" charset="0"/>
                <a:ea typeface="+mj-ea"/>
                <a:cs typeface="Arial" panose="020B0604020202020204" pitchFamily="34" charset="0"/>
              </a:defRPr>
            </a:lvl1pPr>
          </a:lstStyle>
          <a:p>
            <a:pPr algn="l"/>
            <a:r>
              <a:rPr lang="en-US" sz="2000" b="1" dirty="0">
                <a:solidFill>
                  <a:srgbClr val="119AC2"/>
                </a:solidFill>
              </a:rPr>
              <a:t>Funds Raised to Date </a:t>
            </a:r>
            <a:r>
              <a:rPr lang="en-US" sz="2000" b="1" i="1" dirty="0">
                <a:solidFill>
                  <a:srgbClr val="119AC2"/>
                </a:solidFill>
              </a:rPr>
              <a:t>(maximum 1 slide)</a:t>
            </a:r>
          </a:p>
        </p:txBody>
      </p:sp>
      <p:sp>
        <p:nvSpPr>
          <p:cNvPr id="2" name="Slide Number Placeholder 1"/>
          <p:cNvSpPr>
            <a:spLocks noGrp="1"/>
          </p:cNvSpPr>
          <p:nvPr>
            <p:ph type="sldNum" sz="quarter" idx="12"/>
          </p:nvPr>
        </p:nvSpPr>
        <p:spPr/>
        <p:txBody>
          <a:bodyPr/>
          <a:lstStyle/>
          <a:p>
            <a:fld id="{AA291B03-E148-470F-B072-028D807E760C}" type="slidenum">
              <a:rPr lang="en-US" sz="1200" smtClean="0"/>
              <a:t>4</a:t>
            </a:fld>
            <a:endParaRPr lang="en-US" sz="1200" dirty="0"/>
          </a:p>
        </p:txBody>
      </p:sp>
      <p:graphicFrame>
        <p:nvGraphicFramePr>
          <p:cNvPr id="7" name="Table 6"/>
          <p:cNvGraphicFramePr>
            <a:graphicFrameLocks noGrp="1"/>
          </p:cNvGraphicFramePr>
          <p:nvPr>
            <p:extLst>
              <p:ext uri="{D42A27DB-BD31-4B8C-83A1-F6EECF244321}">
                <p14:modId xmlns:p14="http://schemas.microsoft.com/office/powerpoint/2010/main" val="248841964"/>
              </p:ext>
            </p:extLst>
          </p:nvPr>
        </p:nvGraphicFramePr>
        <p:xfrm>
          <a:off x="609600" y="2324099"/>
          <a:ext cx="10972800" cy="2311400"/>
        </p:xfrm>
        <a:graphic>
          <a:graphicData uri="http://schemas.openxmlformats.org/drawingml/2006/table">
            <a:tbl>
              <a:tblPr firstRow="1" bandRow="1">
                <a:tableStyleId>{5C22544A-7EE6-4342-B048-85BDC9FD1C3A}</a:tableStyleId>
              </a:tblPr>
              <a:tblGrid>
                <a:gridCol w="2335600">
                  <a:extLst>
                    <a:ext uri="{9D8B030D-6E8A-4147-A177-3AD203B41FA5}">
                      <a16:colId xmlns:a16="http://schemas.microsoft.com/office/drawing/2014/main" val="20000"/>
                    </a:ext>
                  </a:extLst>
                </a:gridCol>
                <a:gridCol w="1301934">
                  <a:extLst>
                    <a:ext uri="{9D8B030D-6E8A-4147-A177-3AD203B41FA5}">
                      <a16:colId xmlns:a16="http://schemas.microsoft.com/office/drawing/2014/main" val="20001"/>
                    </a:ext>
                  </a:extLst>
                </a:gridCol>
                <a:gridCol w="1417859">
                  <a:extLst>
                    <a:ext uri="{9D8B030D-6E8A-4147-A177-3AD203B41FA5}">
                      <a16:colId xmlns:a16="http://schemas.microsoft.com/office/drawing/2014/main" val="20002"/>
                    </a:ext>
                  </a:extLst>
                </a:gridCol>
                <a:gridCol w="1533785">
                  <a:extLst>
                    <a:ext uri="{9D8B030D-6E8A-4147-A177-3AD203B41FA5}">
                      <a16:colId xmlns:a16="http://schemas.microsoft.com/office/drawing/2014/main" val="20003"/>
                    </a:ext>
                  </a:extLst>
                </a:gridCol>
                <a:gridCol w="1881561">
                  <a:extLst>
                    <a:ext uri="{9D8B030D-6E8A-4147-A177-3AD203B41FA5}">
                      <a16:colId xmlns:a16="http://schemas.microsoft.com/office/drawing/2014/main" val="20004"/>
                    </a:ext>
                  </a:extLst>
                </a:gridCol>
                <a:gridCol w="2502061">
                  <a:extLst>
                    <a:ext uri="{9D8B030D-6E8A-4147-A177-3AD203B41FA5}">
                      <a16:colId xmlns:a16="http://schemas.microsoft.com/office/drawing/2014/main" val="20005"/>
                    </a:ext>
                  </a:extLst>
                </a:gridCol>
              </a:tblGrid>
              <a:tr h="370840">
                <a:tc>
                  <a:txBody>
                    <a:bodyPr/>
                    <a:lstStyle/>
                    <a:p>
                      <a:pPr algn="ctr"/>
                      <a:r>
                        <a:rPr lang="en-US" sz="1200" dirty="0">
                          <a:latin typeface="Arial" panose="020B0604020202020204" pitchFamily="34" charset="0"/>
                          <a:cs typeface="Arial" panose="020B0604020202020204" pitchFamily="34" charset="0"/>
                        </a:rPr>
                        <a:t>Organization Funding Source</a:t>
                      </a:r>
                    </a:p>
                  </a:txBody>
                  <a:tcPr>
                    <a:solidFill>
                      <a:srgbClr val="119AC2"/>
                    </a:solidFill>
                  </a:tcPr>
                </a:tc>
                <a:tc>
                  <a:txBody>
                    <a:bodyPr/>
                    <a:lstStyle/>
                    <a:p>
                      <a:pPr algn="ctr"/>
                      <a:r>
                        <a:rPr lang="en-US" sz="1200" dirty="0">
                          <a:latin typeface="Arial" panose="020B0604020202020204" pitchFamily="34" charset="0"/>
                          <a:cs typeface="Arial" panose="020B0604020202020204" pitchFamily="34" charset="0"/>
                        </a:rPr>
                        <a:t>Date of Agreement</a:t>
                      </a:r>
                    </a:p>
                  </a:txBody>
                  <a:tcPr>
                    <a:solidFill>
                      <a:srgbClr val="119AC2"/>
                    </a:solidFill>
                  </a:tcPr>
                </a:tc>
                <a:tc>
                  <a:txBody>
                    <a:bodyPr/>
                    <a:lstStyle/>
                    <a:p>
                      <a:pPr algn="ctr"/>
                      <a:r>
                        <a:rPr lang="en-US" sz="1200" dirty="0">
                          <a:latin typeface="Arial" panose="020B0604020202020204" pitchFamily="34" charset="0"/>
                          <a:cs typeface="Arial" panose="020B0604020202020204" pitchFamily="34" charset="0"/>
                        </a:rPr>
                        <a:t>Funding Amount</a:t>
                      </a:r>
                    </a:p>
                  </a:txBody>
                  <a:tcPr>
                    <a:solidFill>
                      <a:srgbClr val="119AC2"/>
                    </a:solidFill>
                  </a:tcPr>
                </a:tc>
                <a:tc>
                  <a:txBody>
                    <a:bodyPr/>
                    <a:lstStyle/>
                    <a:p>
                      <a:pPr algn="ctr"/>
                      <a:r>
                        <a:rPr lang="en-US" sz="1200" dirty="0">
                          <a:latin typeface="Arial" panose="020B0604020202020204" pitchFamily="34" charset="0"/>
                          <a:cs typeface="Arial" panose="020B0604020202020204" pitchFamily="34" charset="0"/>
                        </a:rPr>
                        <a:t>Funding</a:t>
                      </a:r>
                    </a:p>
                    <a:p>
                      <a:pPr algn="ctr"/>
                      <a:r>
                        <a:rPr lang="en-US" sz="1200" dirty="0">
                          <a:latin typeface="Arial" panose="020B0604020202020204" pitchFamily="34" charset="0"/>
                          <a:cs typeface="Arial" panose="020B0604020202020204" pitchFamily="34" charset="0"/>
                        </a:rPr>
                        <a:t>Private / Public</a:t>
                      </a:r>
                    </a:p>
                  </a:txBody>
                  <a:tcPr>
                    <a:solidFill>
                      <a:srgbClr val="119AC2"/>
                    </a:solidFill>
                  </a:tcPr>
                </a:tc>
                <a:tc>
                  <a:txBody>
                    <a:bodyPr/>
                    <a:lstStyle/>
                    <a:p>
                      <a:pPr algn="ctr"/>
                      <a:r>
                        <a:rPr lang="en-US" sz="1200" dirty="0">
                          <a:latin typeface="Arial" panose="020B0604020202020204" pitchFamily="34" charset="0"/>
                          <a:cs typeface="Arial" panose="020B0604020202020204" pitchFamily="34" charset="0"/>
                        </a:rPr>
                        <a:t>Grant / Loan / Equity / In-Kind</a:t>
                      </a:r>
                    </a:p>
                  </a:txBody>
                  <a:tcPr>
                    <a:solidFill>
                      <a:srgbClr val="119AC2"/>
                    </a:solidFill>
                  </a:tcPr>
                </a:tc>
                <a:tc>
                  <a:txBody>
                    <a:bodyPr/>
                    <a:lstStyle/>
                    <a:p>
                      <a:pPr algn="ctr"/>
                      <a:r>
                        <a:rPr lang="en-US" sz="1200" dirty="0">
                          <a:latin typeface="Arial" panose="020B0604020202020204" pitchFamily="34" charset="0"/>
                          <a:cs typeface="Arial" panose="020B0604020202020204" pitchFamily="34" charset="0"/>
                        </a:rPr>
                        <a:t>Scope / Activity for Funding</a:t>
                      </a:r>
                    </a:p>
                  </a:txBody>
                  <a:tcPr>
                    <a:solidFill>
                      <a:srgbClr val="119AC2"/>
                    </a:solidFill>
                  </a:tcPr>
                </a:tc>
                <a:extLst>
                  <a:ext uri="{0D108BD9-81ED-4DB2-BD59-A6C34878D82A}">
                    <a16:rowId xmlns:a16="http://schemas.microsoft.com/office/drawing/2014/main" val="10000"/>
                  </a:ext>
                </a:extLst>
              </a:tr>
              <a:tr h="370840">
                <a:tc>
                  <a:txBody>
                    <a:bodyPr/>
                    <a:lstStyle/>
                    <a:p>
                      <a:endParaRPr lang="en-US" dirty="0"/>
                    </a:p>
                  </a:txBody>
                  <a:tcPr>
                    <a:solidFill>
                      <a:schemeClr val="bg1">
                        <a:lumMod val="85000"/>
                      </a:schemeClr>
                    </a:solidFill>
                  </a:tcPr>
                </a:tc>
                <a:tc>
                  <a:txBody>
                    <a:bodyPr/>
                    <a:lstStyle/>
                    <a:p>
                      <a:endParaRPr lang="en-US"/>
                    </a:p>
                  </a:txBody>
                  <a:tcPr>
                    <a:solidFill>
                      <a:schemeClr val="bg1">
                        <a:lumMod val="85000"/>
                      </a:schemeClr>
                    </a:solidFill>
                  </a:tcPr>
                </a:tc>
                <a:tc>
                  <a:txBody>
                    <a:bodyPr/>
                    <a:lstStyle/>
                    <a:p>
                      <a:endParaRPr lang="en-US"/>
                    </a:p>
                  </a:txBody>
                  <a:tcPr>
                    <a:solidFill>
                      <a:schemeClr val="bg1">
                        <a:lumMod val="85000"/>
                      </a:schemeClr>
                    </a:solidFill>
                  </a:tcPr>
                </a:tc>
                <a:tc>
                  <a:txBody>
                    <a:bodyPr/>
                    <a:lstStyle/>
                    <a:p>
                      <a:endParaRPr lang="en-US"/>
                    </a:p>
                  </a:txBody>
                  <a:tcPr>
                    <a:solidFill>
                      <a:schemeClr val="bg1">
                        <a:lumMod val="85000"/>
                      </a:schemeClr>
                    </a:solidFill>
                  </a:tcPr>
                </a:tc>
                <a:tc>
                  <a:txBody>
                    <a:bodyPr/>
                    <a:lstStyle/>
                    <a:p>
                      <a:endParaRPr lang="en-US"/>
                    </a:p>
                  </a:txBody>
                  <a:tcPr>
                    <a:solidFill>
                      <a:schemeClr val="bg1">
                        <a:lumMod val="85000"/>
                      </a:schemeClr>
                    </a:solidFill>
                  </a:tcPr>
                </a:tc>
                <a:tc>
                  <a:txBody>
                    <a:bodyPr/>
                    <a:lstStyle/>
                    <a:p>
                      <a:endParaRPr lang="en-US" dirty="0"/>
                    </a:p>
                  </a:txBody>
                  <a:tcPr>
                    <a:solidFill>
                      <a:schemeClr val="bg1">
                        <a:lumMod val="85000"/>
                      </a:schemeClr>
                    </a:solidFill>
                  </a:tcPr>
                </a:tc>
                <a:extLst>
                  <a:ext uri="{0D108BD9-81ED-4DB2-BD59-A6C34878D82A}">
                    <a16:rowId xmlns:a16="http://schemas.microsoft.com/office/drawing/2014/main" val="10001"/>
                  </a:ext>
                </a:extLst>
              </a:tr>
              <a:tr h="370840">
                <a:tc>
                  <a:txBody>
                    <a:bodyPr/>
                    <a:lstStyle/>
                    <a:p>
                      <a:endParaRPr lang="en-US"/>
                    </a:p>
                  </a:txBody>
                  <a:tcPr>
                    <a:solidFill>
                      <a:schemeClr val="bg1">
                        <a:lumMod val="95000"/>
                      </a:schemeClr>
                    </a:solidFill>
                  </a:tcPr>
                </a:tc>
                <a:tc>
                  <a:txBody>
                    <a:bodyPr/>
                    <a:lstStyle/>
                    <a:p>
                      <a:endParaRPr lang="en-US"/>
                    </a:p>
                  </a:txBody>
                  <a:tcPr>
                    <a:solidFill>
                      <a:schemeClr val="bg1">
                        <a:lumMod val="95000"/>
                      </a:schemeClr>
                    </a:solidFill>
                  </a:tcPr>
                </a:tc>
                <a:tc>
                  <a:txBody>
                    <a:bodyPr/>
                    <a:lstStyle/>
                    <a:p>
                      <a:endParaRPr lang="en-US"/>
                    </a:p>
                  </a:txBody>
                  <a:tcPr>
                    <a:solidFill>
                      <a:schemeClr val="bg1">
                        <a:lumMod val="95000"/>
                      </a:schemeClr>
                    </a:solidFill>
                  </a:tcPr>
                </a:tc>
                <a:tc>
                  <a:txBody>
                    <a:bodyPr/>
                    <a:lstStyle/>
                    <a:p>
                      <a:endParaRPr lang="en-US"/>
                    </a:p>
                  </a:txBody>
                  <a:tcPr>
                    <a:solidFill>
                      <a:schemeClr val="bg1">
                        <a:lumMod val="95000"/>
                      </a:schemeClr>
                    </a:solidFill>
                  </a:tcPr>
                </a:tc>
                <a:tc>
                  <a:txBody>
                    <a:bodyPr/>
                    <a:lstStyle/>
                    <a:p>
                      <a:endParaRPr lang="en-US"/>
                    </a:p>
                  </a:txBody>
                  <a:tcPr>
                    <a:solidFill>
                      <a:schemeClr val="bg1">
                        <a:lumMod val="95000"/>
                      </a:schemeClr>
                    </a:solidFill>
                  </a:tcPr>
                </a:tc>
                <a:tc>
                  <a:txBody>
                    <a:bodyPr/>
                    <a:lstStyle/>
                    <a:p>
                      <a:endParaRPr lang="en-US" dirty="0"/>
                    </a:p>
                  </a:txBody>
                  <a:tcPr>
                    <a:solidFill>
                      <a:schemeClr val="bg1">
                        <a:lumMod val="95000"/>
                      </a:schemeClr>
                    </a:solidFill>
                  </a:tcPr>
                </a:tc>
                <a:extLst>
                  <a:ext uri="{0D108BD9-81ED-4DB2-BD59-A6C34878D82A}">
                    <a16:rowId xmlns:a16="http://schemas.microsoft.com/office/drawing/2014/main" val="10002"/>
                  </a:ext>
                </a:extLst>
              </a:tr>
              <a:tr h="370840">
                <a:tc>
                  <a:txBody>
                    <a:bodyPr/>
                    <a:lstStyle/>
                    <a:p>
                      <a:endParaRPr lang="en-US" dirty="0"/>
                    </a:p>
                  </a:txBody>
                  <a:tcPr>
                    <a:solidFill>
                      <a:schemeClr val="bg1">
                        <a:lumMod val="85000"/>
                      </a:schemeClr>
                    </a:solidFill>
                  </a:tcPr>
                </a:tc>
                <a:tc>
                  <a:txBody>
                    <a:bodyPr/>
                    <a:lstStyle/>
                    <a:p>
                      <a:endParaRPr lang="en-US" dirty="0"/>
                    </a:p>
                  </a:txBody>
                  <a:tcPr>
                    <a:solidFill>
                      <a:schemeClr val="bg1">
                        <a:lumMod val="85000"/>
                      </a:schemeClr>
                    </a:solidFill>
                  </a:tcPr>
                </a:tc>
                <a:tc>
                  <a:txBody>
                    <a:bodyPr/>
                    <a:lstStyle/>
                    <a:p>
                      <a:endParaRPr lang="en-US"/>
                    </a:p>
                  </a:txBody>
                  <a:tcPr>
                    <a:solidFill>
                      <a:schemeClr val="bg1">
                        <a:lumMod val="85000"/>
                      </a:schemeClr>
                    </a:solidFill>
                  </a:tcPr>
                </a:tc>
                <a:tc>
                  <a:txBody>
                    <a:bodyPr/>
                    <a:lstStyle/>
                    <a:p>
                      <a:endParaRPr lang="en-US"/>
                    </a:p>
                  </a:txBody>
                  <a:tcPr>
                    <a:solidFill>
                      <a:schemeClr val="bg1">
                        <a:lumMod val="85000"/>
                      </a:schemeClr>
                    </a:solidFill>
                  </a:tcPr>
                </a:tc>
                <a:tc>
                  <a:txBody>
                    <a:bodyPr/>
                    <a:lstStyle/>
                    <a:p>
                      <a:endParaRPr lang="en-US"/>
                    </a:p>
                  </a:txBody>
                  <a:tcPr>
                    <a:solidFill>
                      <a:schemeClr val="bg1">
                        <a:lumMod val="85000"/>
                      </a:schemeClr>
                    </a:solidFill>
                  </a:tcPr>
                </a:tc>
                <a:tc>
                  <a:txBody>
                    <a:bodyPr/>
                    <a:lstStyle/>
                    <a:p>
                      <a:endParaRPr lang="en-US" dirty="0"/>
                    </a:p>
                  </a:txBody>
                  <a:tcPr>
                    <a:solidFill>
                      <a:schemeClr val="bg1">
                        <a:lumMod val="85000"/>
                      </a:schemeClr>
                    </a:solidFill>
                  </a:tcPr>
                </a:tc>
                <a:extLst>
                  <a:ext uri="{0D108BD9-81ED-4DB2-BD59-A6C34878D82A}">
                    <a16:rowId xmlns:a16="http://schemas.microsoft.com/office/drawing/2014/main" val="10003"/>
                  </a:ext>
                </a:extLst>
              </a:tr>
              <a:tr h="370840">
                <a:tc>
                  <a:txBody>
                    <a:bodyPr/>
                    <a:lstStyle/>
                    <a:p>
                      <a:endParaRPr lang="en-US" dirty="0"/>
                    </a:p>
                  </a:txBody>
                  <a:tcPr>
                    <a:solidFill>
                      <a:schemeClr val="bg1">
                        <a:lumMod val="95000"/>
                      </a:schemeClr>
                    </a:solidFill>
                  </a:tcPr>
                </a:tc>
                <a:tc>
                  <a:txBody>
                    <a:bodyPr/>
                    <a:lstStyle/>
                    <a:p>
                      <a:endParaRPr lang="en-US"/>
                    </a:p>
                  </a:txBody>
                  <a:tcPr>
                    <a:solidFill>
                      <a:schemeClr val="bg1">
                        <a:lumMod val="95000"/>
                      </a:schemeClr>
                    </a:solidFill>
                  </a:tcPr>
                </a:tc>
                <a:tc>
                  <a:txBody>
                    <a:bodyPr/>
                    <a:lstStyle/>
                    <a:p>
                      <a:endParaRPr lang="en-US"/>
                    </a:p>
                  </a:txBody>
                  <a:tcPr>
                    <a:solidFill>
                      <a:schemeClr val="bg1">
                        <a:lumMod val="95000"/>
                      </a:schemeClr>
                    </a:solidFill>
                  </a:tcPr>
                </a:tc>
                <a:tc>
                  <a:txBody>
                    <a:bodyPr/>
                    <a:lstStyle/>
                    <a:p>
                      <a:endParaRPr lang="en-US"/>
                    </a:p>
                  </a:txBody>
                  <a:tcPr>
                    <a:solidFill>
                      <a:schemeClr val="bg1">
                        <a:lumMod val="95000"/>
                      </a:schemeClr>
                    </a:solidFill>
                  </a:tcPr>
                </a:tc>
                <a:tc>
                  <a:txBody>
                    <a:bodyPr/>
                    <a:lstStyle/>
                    <a:p>
                      <a:endParaRPr lang="en-US"/>
                    </a:p>
                  </a:txBody>
                  <a:tcPr>
                    <a:solidFill>
                      <a:schemeClr val="bg1">
                        <a:lumMod val="95000"/>
                      </a:schemeClr>
                    </a:solidFill>
                  </a:tcPr>
                </a:tc>
                <a:tc>
                  <a:txBody>
                    <a:bodyPr/>
                    <a:lstStyle/>
                    <a:p>
                      <a:endParaRPr lang="en-US" dirty="0"/>
                    </a:p>
                  </a:txBody>
                  <a:tcPr>
                    <a:solidFill>
                      <a:schemeClr val="bg1">
                        <a:lumMod val="95000"/>
                      </a:schemeClr>
                    </a:solidFill>
                  </a:tcPr>
                </a:tc>
                <a:extLst>
                  <a:ext uri="{0D108BD9-81ED-4DB2-BD59-A6C34878D82A}">
                    <a16:rowId xmlns:a16="http://schemas.microsoft.com/office/drawing/2014/main" val="10004"/>
                  </a:ext>
                </a:extLst>
              </a:tr>
              <a:tr h="370840">
                <a:tc>
                  <a:txBody>
                    <a:bodyPr/>
                    <a:lstStyle/>
                    <a:p>
                      <a:endParaRPr lang="en-US" dirty="0"/>
                    </a:p>
                  </a:txBody>
                  <a:tcPr>
                    <a:solidFill>
                      <a:schemeClr val="bg1">
                        <a:lumMod val="85000"/>
                      </a:schemeClr>
                    </a:solidFill>
                  </a:tcPr>
                </a:tc>
                <a:tc>
                  <a:txBody>
                    <a:bodyPr/>
                    <a:lstStyle/>
                    <a:p>
                      <a:endParaRPr lang="en-US"/>
                    </a:p>
                  </a:txBody>
                  <a:tcPr>
                    <a:solidFill>
                      <a:schemeClr val="bg1">
                        <a:lumMod val="85000"/>
                      </a:schemeClr>
                    </a:solidFill>
                  </a:tcPr>
                </a:tc>
                <a:tc>
                  <a:txBody>
                    <a:bodyPr/>
                    <a:lstStyle/>
                    <a:p>
                      <a:endParaRPr lang="en-US"/>
                    </a:p>
                  </a:txBody>
                  <a:tcPr>
                    <a:solidFill>
                      <a:schemeClr val="bg1">
                        <a:lumMod val="85000"/>
                      </a:schemeClr>
                    </a:solidFill>
                  </a:tcPr>
                </a:tc>
                <a:tc>
                  <a:txBody>
                    <a:bodyPr/>
                    <a:lstStyle/>
                    <a:p>
                      <a:endParaRPr lang="en-US"/>
                    </a:p>
                  </a:txBody>
                  <a:tcPr>
                    <a:solidFill>
                      <a:schemeClr val="bg1">
                        <a:lumMod val="85000"/>
                      </a:schemeClr>
                    </a:solidFill>
                  </a:tcPr>
                </a:tc>
                <a:tc>
                  <a:txBody>
                    <a:bodyPr/>
                    <a:lstStyle/>
                    <a:p>
                      <a:endParaRPr lang="en-US"/>
                    </a:p>
                  </a:txBody>
                  <a:tcPr>
                    <a:solidFill>
                      <a:schemeClr val="bg1">
                        <a:lumMod val="85000"/>
                      </a:schemeClr>
                    </a:solidFill>
                  </a:tcPr>
                </a:tc>
                <a:tc>
                  <a:txBody>
                    <a:bodyPr/>
                    <a:lstStyle/>
                    <a:p>
                      <a:endParaRPr lang="en-US" dirty="0"/>
                    </a:p>
                  </a:txBody>
                  <a:tcPr>
                    <a:solidFill>
                      <a:schemeClr val="bg1">
                        <a:lumMod val="85000"/>
                      </a:schemeClr>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144158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609600" y="301752"/>
            <a:ext cx="10972800" cy="441485"/>
          </a:xfrm>
          <a:prstGeom prst="rect">
            <a:avLst/>
          </a:prstGeom>
        </p:spPr>
        <p:txBody>
          <a:bodyPr vert="horz" anchor="b">
            <a:normAutofit/>
          </a:bodyPr>
          <a:lstStyle>
            <a:lvl1pPr algn="ctr" rtl="0" eaLnBrk="1" latinLnBrk="0" hangingPunct="1">
              <a:spcBef>
                <a:spcPct val="0"/>
              </a:spcBef>
              <a:buNone/>
              <a:defRPr kumimoji="0" sz="6000" kern="1200">
                <a:solidFill>
                  <a:srgbClr val="696969"/>
                </a:solidFill>
                <a:latin typeface="Arial" panose="020B0604020202020204" pitchFamily="34" charset="0"/>
                <a:ea typeface="+mj-ea"/>
                <a:cs typeface="Arial" panose="020B0604020202020204" pitchFamily="34" charset="0"/>
              </a:defRPr>
            </a:lvl1pPr>
          </a:lstStyle>
          <a:p>
            <a:pPr algn="l"/>
            <a:r>
              <a:rPr lang="en-US" sz="2000" b="1" dirty="0">
                <a:solidFill>
                  <a:srgbClr val="119AC2"/>
                </a:solidFill>
              </a:rPr>
              <a:t>Problem – Solution </a:t>
            </a:r>
            <a:r>
              <a:rPr lang="en-US" sz="2000" b="1" i="1" dirty="0">
                <a:solidFill>
                  <a:srgbClr val="119AC2"/>
                </a:solidFill>
              </a:rPr>
              <a:t>(maximum 1 slide)</a:t>
            </a:r>
            <a:endParaRPr lang="en-US" sz="2000" b="1" dirty="0">
              <a:solidFill>
                <a:srgbClr val="119AC2"/>
              </a:solidFill>
            </a:endParaRPr>
          </a:p>
        </p:txBody>
      </p:sp>
      <p:sp>
        <p:nvSpPr>
          <p:cNvPr id="5" name="Content Placeholder 2"/>
          <p:cNvSpPr txBox="1">
            <a:spLocks/>
          </p:cNvSpPr>
          <p:nvPr/>
        </p:nvSpPr>
        <p:spPr>
          <a:xfrm>
            <a:off x="838200" y="1059282"/>
            <a:ext cx="10515600" cy="510539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600" dirty="0">
                <a:solidFill>
                  <a:schemeClr val="bg2">
                    <a:lumMod val="50000"/>
                  </a:schemeClr>
                </a:solidFill>
                <a:latin typeface="Arial" panose="020B0604020202020204" pitchFamily="34" charset="0"/>
                <a:cs typeface="Arial" panose="020B0604020202020204" pitchFamily="34" charset="0"/>
              </a:rPr>
              <a:t>Define the problem that your technology will solve for natural gas</a:t>
            </a:r>
          </a:p>
          <a:p>
            <a:pPr lvl="1"/>
            <a:r>
              <a:rPr lang="en-US" sz="1600" dirty="0">
                <a:solidFill>
                  <a:schemeClr val="bg2">
                    <a:lumMod val="50000"/>
                  </a:schemeClr>
                </a:solidFill>
                <a:latin typeface="Arial" panose="020B0604020202020204" pitchFamily="34" charset="0"/>
                <a:cs typeface="Arial" panose="020B0604020202020204" pitchFamily="34" charset="0"/>
              </a:rPr>
              <a:t>X </a:t>
            </a:r>
            <a:r>
              <a:rPr lang="en-US" sz="1400" i="1" dirty="0">
                <a:solidFill>
                  <a:srgbClr val="C00000"/>
                </a:solidFill>
                <a:latin typeface="Arial" panose="020B0604020202020204" pitchFamily="34" charset="0"/>
                <a:cs typeface="Arial" panose="020B0604020202020204" pitchFamily="34" charset="0"/>
              </a:rPr>
              <a:t>(maximum of 600 characters, including spaces, 16pt font)</a:t>
            </a:r>
            <a:endParaRPr lang="en-US" sz="1400" dirty="0">
              <a:solidFill>
                <a:srgbClr val="C00000"/>
              </a:solidFill>
              <a:latin typeface="Arial" panose="020B0604020202020204" pitchFamily="34" charset="0"/>
              <a:cs typeface="Arial" panose="020B0604020202020204" pitchFamily="34" charset="0"/>
            </a:endParaRPr>
          </a:p>
          <a:p>
            <a:pPr lvl="1"/>
            <a:endParaRPr lang="en-US" sz="1600" dirty="0">
              <a:solidFill>
                <a:schemeClr val="bg2">
                  <a:lumMod val="50000"/>
                </a:schemeClr>
              </a:solidFill>
              <a:latin typeface="Gotham"/>
              <a:cs typeface="Arial" panose="020B0604020202020204" pitchFamily="34" charset="0"/>
            </a:endParaRPr>
          </a:p>
          <a:p>
            <a:pPr lvl="1"/>
            <a:endParaRPr lang="en-US" sz="1600" dirty="0">
              <a:solidFill>
                <a:schemeClr val="bg2">
                  <a:lumMod val="50000"/>
                </a:schemeClr>
              </a:solidFill>
              <a:latin typeface="Gotham"/>
              <a:cs typeface="Arial" panose="020B0604020202020204" pitchFamily="34" charset="0"/>
            </a:endParaRPr>
          </a:p>
          <a:p>
            <a:pPr lvl="1"/>
            <a:endParaRPr lang="en-US" sz="1600" dirty="0">
              <a:solidFill>
                <a:schemeClr val="bg2">
                  <a:lumMod val="50000"/>
                </a:schemeClr>
              </a:solidFill>
              <a:latin typeface="Gotham"/>
              <a:cs typeface="Arial" panose="020B0604020202020204" pitchFamily="34" charset="0"/>
            </a:endParaRPr>
          </a:p>
          <a:p>
            <a:r>
              <a:rPr lang="en-US" sz="1600" dirty="0">
                <a:solidFill>
                  <a:schemeClr val="bg2">
                    <a:lumMod val="50000"/>
                  </a:schemeClr>
                </a:solidFill>
                <a:latin typeface="Arial" panose="020B0604020202020204" pitchFamily="34" charset="0"/>
                <a:cs typeface="Arial" panose="020B0604020202020204" pitchFamily="34" charset="0"/>
              </a:rPr>
              <a:t>Briefly, how will your technology solve this problem?</a:t>
            </a:r>
          </a:p>
          <a:p>
            <a:pPr lvl="1"/>
            <a:r>
              <a:rPr lang="en-US" sz="1600" dirty="0">
                <a:solidFill>
                  <a:schemeClr val="bg2">
                    <a:lumMod val="50000"/>
                  </a:schemeClr>
                </a:solidFill>
                <a:latin typeface="Arial" panose="020B0604020202020204" pitchFamily="34" charset="0"/>
                <a:cs typeface="Arial" panose="020B0604020202020204" pitchFamily="34" charset="0"/>
              </a:rPr>
              <a:t>X </a:t>
            </a:r>
            <a:r>
              <a:rPr lang="en-US" sz="1400" i="1" dirty="0">
                <a:solidFill>
                  <a:srgbClr val="C00000"/>
                </a:solidFill>
                <a:latin typeface="Arial" panose="020B0604020202020204" pitchFamily="34" charset="0"/>
                <a:cs typeface="Arial" panose="020B0604020202020204" pitchFamily="34" charset="0"/>
              </a:rPr>
              <a:t>(maximum of 600 characters, including spaces, 16pt font)</a:t>
            </a:r>
            <a:endParaRPr lang="en-US" sz="1400" dirty="0">
              <a:solidFill>
                <a:srgbClr val="C00000"/>
              </a:solidFill>
              <a:latin typeface="Arial" panose="020B0604020202020204" pitchFamily="34" charset="0"/>
              <a:cs typeface="Arial" panose="020B0604020202020204" pitchFamily="34" charset="0"/>
            </a:endParaRPr>
          </a:p>
          <a:p>
            <a:pPr lvl="1"/>
            <a:endParaRPr lang="en-US" sz="2000" dirty="0">
              <a:solidFill>
                <a:schemeClr val="bg2">
                  <a:lumMod val="50000"/>
                </a:schemeClr>
              </a:solidFill>
              <a:latin typeface="Arial" panose="020B0604020202020204" pitchFamily="34" charset="0"/>
              <a:cs typeface="Arial" panose="020B0604020202020204" pitchFamily="34" charset="0"/>
            </a:endParaRPr>
          </a:p>
          <a:p>
            <a:pPr lvl="1"/>
            <a:endParaRPr lang="en-US" sz="2000" dirty="0">
              <a:solidFill>
                <a:schemeClr val="bg2">
                  <a:lumMod val="50000"/>
                </a:schemeClr>
              </a:solidFill>
              <a:latin typeface="Arial" panose="020B0604020202020204" pitchFamily="34" charset="0"/>
              <a:cs typeface="Arial" panose="020B0604020202020204" pitchFamily="34" charset="0"/>
            </a:endParaRPr>
          </a:p>
          <a:p>
            <a:pPr lvl="1"/>
            <a:endParaRPr lang="en-US" sz="2000" dirty="0">
              <a:solidFill>
                <a:schemeClr val="bg2">
                  <a:lumMod val="50000"/>
                </a:schemeClr>
              </a:solidFill>
              <a:latin typeface="Arial" panose="020B0604020202020204" pitchFamily="34" charset="0"/>
              <a:cs typeface="Arial" panose="020B0604020202020204" pitchFamily="34" charset="0"/>
            </a:endParaRPr>
          </a:p>
        </p:txBody>
      </p:sp>
      <p:sp>
        <p:nvSpPr>
          <p:cNvPr id="2" name="Slide Number Placeholder 1"/>
          <p:cNvSpPr>
            <a:spLocks noGrp="1"/>
          </p:cNvSpPr>
          <p:nvPr>
            <p:ph type="sldNum" sz="quarter" idx="12"/>
          </p:nvPr>
        </p:nvSpPr>
        <p:spPr/>
        <p:txBody>
          <a:bodyPr/>
          <a:lstStyle/>
          <a:p>
            <a:fld id="{AA291B03-E148-470F-B072-028D807E760C}" type="slidenum">
              <a:rPr lang="en-US" smtClean="0"/>
              <a:t>5</a:t>
            </a:fld>
            <a:endParaRPr lang="en-US"/>
          </a:p>
        </p:txBody>
      </p:sp>
    </p:spTree>
    <p:extLst>
      <p:ext uri="{BB962C8B-B14F-4D97-AF65-F5344CB8AC3E}">
        <p14:creationId xmlns:p14="http://schemas.microsoft.com/office/powerpoint/2010/main" val="13077476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1752"/>
            <a:ext cx="10972800" cy="536448"/>
          </a:xfrm>
        </p:spPr>
        <p:txBody>
          <a:bodyPr>
            <a:normAutofit/>
          </a:bodyPr>
          <a:lstStyle/>
          <a:p>
            <a:pPr algn="l"/>
            <a:r>
              <a:rPr lang="en-US" sz="2000" b="1" dirty="0">
                <a:solidFill>
                  <a:srgbClr val="119AC2"/>
                </a:solidFill>
              </a:rPr>
              <a:t>Environmental Benefits </a:t>
            </a:r>
            <a:r>
              <a:rPr lang="en-US" sz="2000" b="1" i="1" dirty="0">
                <a:solidFill>
                  <a:srgbClr val="119AC2"/>
                </a:solidFill>
              </a:rPr>
              <a:t>(maximum 1 slide)</a:t>
            </a:r>
            <a:endParaRPr lang="en-US" sz="2000" b="1" dirty="0">
              <a:solidFill>
                <a:srgbClr val="119AC2"/>
              </a:solidFill>
            </a:endParaRPr>
          </a:p>
        </p:txBody>
      </p:sp>
      <p:sp>
        <p:nvSpPr>
          <p:cNvPr id="12" name="Content Placeholder 2"/>
          <p:cNvSpPr txBox="1">
            <a:spLocks/>
          </p:cNvSpPr>
          <p:nvPr/>
        </p:nvSpPr>
        <p:spPr>
          <a:xfrm>
            <a:off x="838200" y="983480"/>
            <a:ext cx="10515600" cy="522393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600" dirty="0">
                <a:solidFill>
                  <a:schemeClr val="bg2">
                    <a:lumMod val="50000"/>
                  </a:schemeClr>
                </a:solidFill>
                <a:latin typeface="Arial" panose="020B0604020202020204" pitchFamily="34" charset="0"/>
                <a:cs typeface="Arial" panose="020B0604020202020204" pitchFamily="34" charset="0"/>
              </a:rPr>
              <a:t>How does the use of the technology result in emission, water, soil, and/ or social benefits (provide absolute and relative estimates of emissions benefits)?</a:t>
            </a:r>
          </a:p>
          <a:p>
            <a:r>
              <a:rPr lang="en-US" sz="1600" dirty="0">
                <a:solidFill>
                  <a:schemeClr val="bg2">
                    <a:lumMod val="50000"/>
                  </a:schemeClr>
                </a:solidFill>
                <a:latin typeface="Arial" panose="020B0604020202020204" pitchFamily="34" charset="0"/>
                <a:cs typeface="Arial" panose="020B0604020202020204" pitchFamily="34" charset="0"/>
              </a:rPr>
              <a:t>What would happen in the absence of the proposed technology?</a:t>
            </a:r>
          </a:p>
          <a:p>
            <a:r>
              <a:rPr lang="en-US" sz="1600" dirty="0">
                <a:solidFill>
                  <a:schemeClr val="bg2">
                    <a:lumMod val="50000"/>
                  </a:schemeClr>
                </a:solidFill>
                <a:latin typeface="Arial" panose="020B0604020202020204" pitchFamily="34" charset="0"/>
                <a:cs typeface="Arial" panose="020B0604020202020204" pitchFamily="34" charset="0"/>
              </a:rPr>
              <a:t>What sources of energy use are displaced?</a:t>
            </a:r>
          </a:p>
          <a:p>
            <a:r>
              <a:rPr lang="en-US" sz="1600" dirty="0">
                <a:solidFill>
                  <a:schemeClr val="bg2">
                    <a:lumMod val="50000"/>
                  </a:schemeClr>
                </a:solidFill>
                <a:latin typeface="Arial" panose="020B0604020202020204" pitchFamily="34" charset="0"/>
                <a:cs typeface="Arial" panose="020B0604020202020204" pitchFamily="34" charset="0"/>
              </a:rPr>
              <a:t>What emissions sources are displaced?</a:t>
            </a:r>
          </a:p>
          <a:p>
            <a:r>
              <a:rPr lang="en-US" sz="1600" dirty="0">
                <a:solidFill>
                  <a:schemeClr val="bg2">
                    <a:lumMod val="50000"/>
                  </a:schemeClr>
                </a:solidFill>
                <a:latin typeface="Arial" panose="020B0604020202020204" pitchFamily="34" charset="0"/>
                <a:cs typeface="Arial" panose="020B0604020202020204" pitchFamily="34" charset="0"/>
              </a:rPr>
              <a:t>List any relevant key assumptions to validate the claimed benefits.</a:t>
            </a:r>
          </a:p>
          <a:p>
            <a:pPr lvl="1"/>
            <a:endParaRPr lang="en-US" sz="2000" dirty="0">
              <a:solidFill>
                <a:schemeClr val="bg2">
                  <a:lumMod val="50000"/>
                </a:schemeClr>
              </a:solidFill>
              <a:latin typeface="Arial" panose="020B0604020202020204" pitchFamily="34" charset="0"/>
              <a:cs typeface="Arial" panose="020B0604020202020204" pitchFamily="34" charset="0"/>
            </a:endParaRPr>
          </a:p>
        </p:txBody>
      </p:sp>
      <p:sp>
        <p:nvSpPr>
          <p:cNvPr id="3" name="Slide Number Placeholder 2"/>
          <p:cNvSpPr>
            <a:spLocks noGrp="1"/>
          </p:cNvSpPr>
          <p:nvPr>
            <p:ph type="sldNum" sz="quarter" idx="12"/>
          </p:nvPr>
        </p:nvSpPr>
        <p:spPr/>
        <p:txBody>
          <a:bodyPr/>
          <a:lstStyle/>
          <a:p>
            <a:fld id="{AA291B03-E148-470F-B072-028D807E760C}" type="slidenum">
              <a:rPr lang="en-US" sz="1200" smtClean="0"/>
              <a:t>6</a:t>
            </a:fld>
            <a:endParaRPr lang="en-US" sz="1200"/>
          </a:p>
        </p:txBody>
      </p:sp>
      <p:sp>
        <p:nvSpPr>
          <p:cNvPr id="5" name="Rectangle 4"/>
          <p:cNvSpPr/>
          <p:nvPr/>
        </p:nvSpPr>
        <p:spPr>
          <a:xfrm>
            <a:off x="838200" y="5644792"/>
            <a:ext cx="10123918" cy="307777"/>
          </a:xfrm>
          <a:prstGeom prst="rect">
            <a:avLst/>
          </a:prstGeom>
        </p:spPr>
        <p:txBody>
          <a:bodyPr wrap="square">
            <a:spAutoFit/>
          </a:bodyPr>
          <a:lstStyle/>
          <a:p>
            <a:r>
              <a:rPr lang="en-US" sz="1400" i="1" dirty="0">
                <a:solidFill>
                  <a:srgbClr val="C00000"/>
                </a:solidFill>
                <a:latin typeface="Gotham"/>
                <a:cs typeface="Arial" panose="020B0604020202020204" pitchFamily="34" charset="0"/>
              </a:rPr>
              <a:t>*</a:t>
            </a:r>
            <a:r>
              <a:rPr lang="en-US" sz="1400" i="1" dirty="0">
                <a:solidFill>
                  <a:srgbClr val="C00000"/>
                </a:solidFill>
                <a:latin typeface="Arial" panose="020B0604020202020204" pitchFamily="34" charset="0"/>
                <a:cs typeface="Arial" panose="020B0604020202020204" pitchFamily="34" charset="0"/>
              </a:rPr>
              <a:t>Maximum of 150 characters, including spaces, 16pt font, per item.</a:t>
            </a:r>
            <a:endParaRPr lang="en-US" sz="1400" dirty="0">
              <a:solidFill>
                <a:srgbClr val="C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127932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1752"/>
            <a:ext cx="10972800" cy="501553"/>
          </a:xfrm>
        </p:spPr>
        <p:txBody>
          <a:bodyPr>
            <a:normAutofit/>
          </a:bodyPr>
          <a:lstStyle/>
          <a:p>
            <a:pPr algn="l"/>
            <a:r>
              <a:rPr lang="en-US" sz="2000" b="1" dirty="0">
                <a:solidFill>
                  <a:srgbClr val="119AC2"/>
                </a:solidFill>
              </a:rPr>
              <a:t>Innovation A – Key Innovation </a:t>
            </a:r>
            <a:r>
              <a:rPr lang="en-US" sz="2000" b="1" i="1" dirty="0">
                <a:solidFill>
                  <a:srgbClr val="119AC2"/>
                </a:solidFill>
              </a:rPr>
              <a:t>(maximum 1 slide)</a:t>
            </a:r>
            <a:endParaRPr lang="en-US" sz="2000" b="1" dirty="0">
              <a:solidFill>
                <a:srgbClr val="119AC2"/>
              </a:solidFill>
            </a:endParaRPr>
          </a:p>
        </p:txBody>
      </p:sp>
      <p:sp>
        <p:nvSpPr>
          <p:cNvPr id="12" name="Content Placeholder 2"/>
          <p:cNvSpPr txBox="1">
            <a:spLocks/>
          </p:cNvSpPr>
          <p:nvPr/>
        </p:nvSpPr>
        <p:spPr>
          <a:xfrm>
            <a:off x="838200" y="956733"/>
            <a:ext cx="10515600" cy="510539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600" dirty="0">
                <a:solidFill>
                  <a:schemeClr val="bg2">
                    <a:lumMod val="50000"/>
                  </a:schemeClr>
                </a:solidFill>
                <a:latin typeface="Arial" panose="020B0604020202020204" pitchFamily="34" charset="0"/>
                <a:cs typeface="Arial" panose="020B0604020202020204" pitchFamily="34" charset="0"/>
              </a:rPr>
              <a:t>What is the key innovation?</a:t>
            </a:r>
          </a:p>
          <a:p>
            <a:pPr lvl="1"/>
            <a:r>
              <a:rPr lang="en-US" sz="1600" dirty="0">
                <a:solidFill>
                  <a:schemeClr val="bg2">
                    <a:lumMod val="50000"/>
                  </a:schemeClr>
                </a:solidFill>
                <a:latin typeface="Arial" panose="020B0604020202020204" pitchFamily="34" charset="0"/>
                <a:cs typeface="Arial" panose="020B0604020202020204" pitchFamily="34" charset="0"/>
              </a:rPr>
              <a:t>X </a:t>
            </a:r>
            <a:r>
              <a:rPr lang="en-US" sz="1400" i="1" dirty="0">
                <a:solidFill>
                  <a:srgbClr val="C00000"/>
                </a:solidFill>
                <a:latin typeface="Arial" panose="020B0604020202020204" pitchFamily="34" charset="0"/>
                <a:cs typeface="Arial" panose="020B0604020202020204" pitchFamily="34" charset="0"/>
              </a:rPr>
              <a:t>(maximum of 600 characters, including spaces, 16pt font)</a:t>
            </a:r>
            <a:endParaRPr lang="en-US" sz="1400" dirty="0">
              <a:solidFill>
                <a:srgbClr val="C00000"/>
              </a:solidFill>
              <a:latin typeface="Arial" panose="020B0604020202020204" pitchFamily="34" charset="0"/>
              <a:cs typeface="Arial" panose="020B0604020202020204" pitchFamily="34" charset="0"/>
            </a:endParaRPr>
          </a:p>
          <a:p>
            <a:endParaRPr lang="en-US" sz="1600" dirty="0">
              <a:solidFill>
                <a:schemeClr val="bg2">
                  <a:lumMod val="50000"/>
                </a:schemeClr>
              </a:solidFill>
              <a:latin typeface="Arial" panose="020B0604020202020204" pitchFamily="34" charset="0"/>
              <a:cs typeface="Arial" panose="020B0604020202020204" pitchFamily="34" charset="0"/>
            </a:endParaRPr>
          </a:p>
          <a:p>
            <a:r>
              <a:rPr lang="en-US" sz="1600" dirty="0">
                <a:solidFill>
                  <a:schemeClr val="bg2">
                    <a:lumMod val="50000"/>
                  </a:schemeClr>
                </a:solidFill>
                <a:latin typeface="Arial" panose="020B0604020202020204" pitchFamily="34" charset="0"/>
                <a:cs typeface="Arial" panose="020B0604020202020204" pitchFamily="34" charset="0"/>
              </a:rPr>
              <a:t>What are the competing technologies?</a:t>
            </a:r>
          </a:p>
          <a:p>
            <a:pPr lvl="1"/>
            <a:r>
              <a:rPr lang="en-US" sz="1600" dirty="0">
                <a:solidFill>
                  <a:schemeClr val="bg2">
                    <a:lumMod val="50000"/>
                  </a:schemeClr>
                </a:solidFill>
                <a:latin typeface="Arial" panose="020B0604020202020204" pitchFamily="34" charset="0"/>
                <a:cs typeface="Arial" panose="020B0604020202020204" pitchFamily="34" charset="0"/>
              </a:rPr>
              <a:t>X </a:t>
            </a:r>
            <a:r>
              <a:rPr lang="en-US" sz="1400" i="1" dirty="0">
                <a:solidFill>
                  <a:srgbClr val="C00000"/>
                </a:solidFill>
                <a:latin typeface="Arial" panose="020B0604020202020204" pitchFamily="34" charset="0"/>
                <a:cs typeface="Arial" panose="020B0604020202020204" pitchFamily="34" charset="0"/>
              </a:rPr>
              <a:t>(maximum of 600 characters, including spaces, 16pt font)</a:t>
            </a:r>
            <a:endParaRPr lang="en-US" sz="1400" dirty="0">
              <a:solidFill>
                <a:srgbClr val="C00000"/>
              </a:solidFill>
              <a:latin typeface="Arial" panose="020B0604020202020204" pitchFamily="34" charset="0"/>
              <a:cs typeface="Arial" panose="020B0604020202020204" pitchFamily="34" charset="0"/>
            </a:endParaRPr>
          </a:p>
          <a:p>
            <a:pPr lvl="1"/>
            <a:endParaRPr lang="en-US" sz="2000" dirty="0">
              <a:solidFill>
                <a:schemeClr val="bg2">
                  <a:lumMod val="50000"/>
                </a:schemeClr>
              </a:solidFill>
              <a:latin typeface="Arial" panose="020B0604020202020204" pitchFamily="34" charset="0"/>
              <a:cs typeface="Arial" panose="020B0604020202020204" pitchFamily="34" charset="0"/>
            </a:endParaRPr>
          </a:p>
          <a:p>
            <a:pPr lvl="1"/>
            <a:endParaRPr lang="en-US" sz="2000" dirty="0">
              <a:solidFill>
                <a:schemeClr val="bg2">
                  <a:lumMod val="50000"/>
                </a:schemeClr>
              </a:solidFill>
              <a:latin typeface="Arial" panose="020B0604020202020204" pitchFamily="34" charset="0"/>
              <a:cs typeface="Arial" panose="020B0604020202020204" pitchFamily="34" charset="0"/>
            </a:endParaRPr>
          </a:p>
          <a:p>
            <a:pPr lvl="1"/>
            <a:endParaRPr lang="en-US" sz="2000" dirty="0">
              <a:solidFill>
                <a:schemeClr val="bg2">
                  <a:lumMod val="50000"/>
                </a:schemeClr>
              </a:solidFill>
              <a:latin typeface="Arial" panose="020B0604020202020204" pitchFamily="34" charset="0"/>
              <a:cs typeface="Arial" panose="020B0604020202020204" pitchFamily="34" charset="0"/>
            </a:endParaRPr>
          </a:p>
        </p:txBody>
      </p:sp>
      <p:sp>
        <p:nvSpPr>
          <p:cNvPr id="3" name="Slide Number Placeholder 2"/>
          <p:cNvSpPr>
            <a:spLocks noGrp="1"/>
          </p:cNvSpPr>
          <p:nvPr>
            <p:ph type="sldNum" sz="quarter" idx="12"/>
          </p:nvPr>
        </p:nvSpPr>
        <p:spPr/>
        <p:txBody>
          <a:bodyPr/>
          <a:lstStyle/>
          <a:p>
            <a:fld id="{AA291B03-E148-470F-B072-028D807E760C}" type="slidenum">
              <a:rPr lang="en-US" sz="1200" smtClean="0"/>
              <a:t>7</a:t>
            </a:fld>
            <a:endParaRPr lang="en-US" sz="1200"/>
          </a:p>
        </p:txBody>
      </p:sp>
    </p:spTree>
    <p:extLst>
      <p:ext uri="{BB962C8B-B14F-4D97-AF65-F5344CB8AC3E}">
        <p14:creationId xmlns:p14="http://schemas.microsoft.com/office/powerpoint/2010/main" val="14612379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1753"/>
            <a:ext cx="10972800" cy="535736"/>
          </a:xfrm>
        </p:spPr>
        <p:txBody>
          <a:bodyPr>
            <a:normAutofit/>
          </a:bodyPr>
          <a:lstStyle/>
          <a:p>
            <a:pPr algn="l"/>
            <a:r>
              <a:rPr lang="en-US" sz="2000" b="1" dirty="0">
                <a:solidFill>
                  <a:srgbClr val="119AC2"/>
                </a:solidFill>
              </a:rPr>
              <a:t>Innovation B</a:t>
            </a:r>
            <a:r>
              <a:rPr lang="en-US" sz="2000" b="1" i="1" dirty="0">
                <a:solidFill>
                  <a:srgbClr val="119AC2"/>
                </a:solidFill>
              </a:rPr>
              <a:t> (maximum 1 slide)</a:t>
            </a:r>
            <a:endParaRPr lang="en-US" sz="2000" b="1" dirty="0">
              <a:solidFill>
                <a:srgbClr val="119AC2"/>
              </a:solidFill>
            </a:endParaRPr>
          </a:p>
        </p:txBody>
      </p:sp>
      <p:sp>
        <p:nvSpPr>
          <p:cNvPr id="12" name="Content Placeholder 2"/>
          <p:cNvSpPr txBox="1">
            <a:spLocks/>
          </p:cNvSpPr>
          <p:nvPr/>
        </p:nvSpPr>
        <p:spPr>
          <a:xfrm>
            <a:off x="838200" y="956733"/>
            <a:ext cx="10515600" cy="510539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600" dirty="0">
                <a:solidFill>
                  <a:schemeClr val="bg2">
                    <a:lumMod val="50000"/>
                  </a:schemeClr>
                </a:solidFill>
                <a:latin typeface="Arial" panose="020B0604020202020204" pitchFamily="34" charset="0"/>
                <a:cs typeface="Arial" panose="020B0604020202020204" pitchFamily="34" charset="0"/>
              </a:rPr>
              <a:t>Detailed description of technology?</a:t>
            </a:r>
          </a:p>
          <a:p>
            <a:pPr lvl="1"/>
            <a:r>
              <a:rPr lang="en-US" sz="1600" dirty="0">
                <a:solidFill>
                  <a:schemeClr val="bg2">
                    <a:lumMod val="50000"/>
                  </a:schemeClr>
                </a:solidFill>
                <a:latin typeface="Arial" panose="020B0604020202020204" pitchFamily="34" charset="0"/>
                <a:cs typeface="Arial" panose="020B0604020202020204" pitchFamily="34" charset="0"/>
              </a:rPr>
              <a:t>X </a:t>
            </a:r>
            <a:r>
              <a:rPr lang="en-US" sz="1400" i="1" dirty="0">
                <a:solidFill>
                  <a:srgbClr val="C00000"/>
                </a:solidFill>
                <a:latin typeface="Arial" panose="020B0604020202020204" pitchFamily="34" charset="0"/>
                <a:cs typeface="Arial" panose="020B0604020202020204" pitchFamily="34" charset="0"/>
              </a:rPr>
              <a:t>(maximum of 600 characters, including spaces, 16pt font)</a:t>
            </a:r>
            <a:endParaRPr lang="en-US" sz="1400" dirty="0">
              <a:solidFill>
                <a:srgbClr val="C00000"/>
              </a:solidFill>
              <a:latin typeface="Arial" panose="020B0604020202020204" pitchFamily="34" charset="0"/>
              <a:cs typeface="Arial" panose="020B0604020202020204" pitchFamily="34" charset="0"/>
            </a:endParaRPr>
          </a:p>
          <a:p>
            <a:endParaRPr lang="en-CA" sz="1600" dirty="0">
              <a:solidFill>
                <a:schemeClr val="bg2">
                  <a:lumMod val="50000"/>
                </a:schemeClr>
              </a:solidFill>
              <a:latin typeface="Arial" panose="020B0604020202020204" pitchFamily="34" charset="0"/>
              <a:cs typeface="Arial" panose="020B0604020202020204" pitchFamily="34" charset="0"/>
            </a:endParaRPr>
          </a:p>
          <a:p>
            <a:r>
              <a:rPr lang="en-CA" sz="1600" dirty="0">
                <a:solidFill>
                  <a:schemeClr val="bg2">
                    <a:lumMod val="50000"/>
                  </a:schemeClr>
                </a:solidFill>
                <a:latin typeface="Arial" panose="020B0604020202020204" pitchFamily="34" charset="0"/>
                <a:cs typeface="Arial" panose="020B0604020202020204" pitchFamily="34" charset="0"/>
              </a:rPr>
              <a:t>Technology readiness level (See Annex, slide 24)?</a:t>
            </a:r>
          </a:p>
          <a:p>
            <a:pPr lvl="1"/>
            <a:r>
              <a:rPr lang="en-CA" sz="1600" dirty="0">
                <a:solidFill>
                  <a:schemeClr val="bg2">
                    <a:lumMod val="50000"/>
                  </a:schemeClr>
                </a:solidFill>
                <a:latin typeface="Arial" panose="020B0604020202020204" pitchFamily="34" charset="0"/>
                <a:cs typeface="Arial" panose="020B0604020202020204" pitchFamily="34" charset="0"/>
              </a:rPr>
              <a:t>at the start of Project and End of Project</a:t>
            </a:r>
          </a:p>
          <a:p>
            <a:pPr lvl="1"/>
            <a:r>
              <a:rPr lang="en-CA" sz="1600" dirty="0">
                <a:solidFill>
                  <a:schemeClr val="bg2">
                    <a:lumMod val="50000"/>
                  </a:schemeClr>
                </a:solidFill>
                <a:latin typeface="Arial" panose="020B0604020202020204" pitchFamily="34" charset="0"/>
                <a:cs typeface="Arial" panose="020B0604020202020204" pitchFamily="34" charset="0"/>
              </a:rPr>
              <a:t>X </a:t>
            </a:r>
            <a:r>
              <a:rPr lang="en-US" sz="1400" dirty="0">
                <a:solidFill>
                  <a:srgbClr val="C00000"/>
                </a:solidFill>
                <a:latin typeface="Arial" panose="020B0604020202020204" pitchFamily="34" charset="0"/>
                <a:cs typeface="Arial" panose="020B0604020202020204" pitchFamily="34" charset="0"/>
              </a:rPr>
              <a:t>(</a:t>
            </a:r>
            <a:r>
              <a:rPr lang="en-US" sz="1400" i="1" dirty="0">
                <a:solidFill>
                  <a:srgbClr val="C00000"/>
                </a:solidFill>
                <a:latin typeface="Arial" panose="020B0604020202020204" pitchFamily="34" charset="0"/>
                <a:cs typeface="Arial" panose="020B0604020202020204" pitchFamily="34" charset="0"/>
              </a:rPr>
              <a:t>maximum of 600 characters, including spaces, 16pt font)</a:t>
            </a:r>
            <a:endParaRPr lang="en-CA" sz="1400" i="1" dirty="0">
              <a:solidFill>
                <a:srgbClr val="C00000"/>
              </a:solidFill>
              <a:latin typeface="Arial" panose="020B0604020202020204" pitchFamily="34" charset="0"/>
              <a:cs typeface="Arial" panose="020B0604020202020204" pitchFamily="34" charset="0"/>
            </a:endParaRPr>
          </a:p>
          <a:p>
            <a:endParaRPr lang="en-US" sz="2000" dirty="0">
              <a:solidFill>
                <a:schemeClr val="bg2">
                  <a:lumMod val="50000"/>
                </a:schemeClr>
              </a:solidFill>
              <a:latin typeface="Gotham"/>
              <a:cs typeface="Arial" panose="020B0604020202020204" pitchFamily="34" charset="0"/>
            </a:endParaRPr>
          </a:p>
          <a:p>
            <a:pPr lvl="1"/>
            <a:endParaRPr lang="en-US" sz="2000" dirty="0">
              <a:solidFill>
                <a:schemeClr val="bg2">
                  <a:lumMod val="50000"/>
                </a:schemeClr>
              </a:solidFill>
              <a:latin typeface="Arial" panose="020B0604020202020204" pitchFamily="34" charset="0"/>
              <a:cs typeface="Arial" panose="020B0604020202020204" pitchFamily="34" charset="0"/>
            </a:endParaRPr>
          </a:p>
          <a:p>
            <a:pPr lvl="1"/>
            <a:endParaRPr lang="en-US" sz="2000" dirty="0">
              <a:solidFill>
                <a:schemeClr val="bg2">
                  <a:lumMod val="50000"/>
                </a:schemeClr>
              </a:solidFill>
              <a:latin typeface="Arial" panose="020B0604020202020204" pitchFamily="34" charset="0"/>
              <a:cs typeface="Arial" panose="020B0604020202020204" pitchFamily="34" charset="0"/>
            </a:endParaRPr>
          </a:p>
          <a:p>
            <a:pPr lvl="1"/>
            <a:endParaRPr lang="en-US" sz="2000" dirty="0">
              <a:solidFill>
                <a:schemeClr val="bg2">
                  <a:lumMod val="50000"/>
                </a:schemeClr>
              </a:solidFill>
              <a:latin typeface="Arial" panose="020B0604020202020204" pitchFamily="34" charset="0"/>
              <a:cs typeface="Arial" panose="020B0604020202020204" pitchFamily="34" charset="0"/>
            </a:endParaRPr>
          </a:p>
        </p:txBody>
      </p:sp>
      <p:sp>
        <p:nvSpPr>
          <p:cNvPr id="3" name="Slide Number Placeholder 2"/>
          <p:cNvSpPr>
            <a:spLocks noGrp="1"/>
          </p:cNvSpPr>
          <p:nvPr>
            <p:ph type="sldNum" sz="quarter" idx="12"/>
          </p:nvPr>
        </p:nvSpPr>
        <p:spPr/>
        <p:txBody>
          <a:bodyPr/>
          <a:lstStyle/>
          <a:p>
            <a:fld id="{AA291B03-E148-470F-B072-028D807E760C}" type="slidenum">
              <a:rPr lang="en-US" sz="1200" smtClean="0"/>
              <a:t>8</a:t>
            </a:fld>
            <a:endParaRPr lang="en-US" sz="1200"/>
          </a:p>
        </p:txBody>
      </p:sp>
    </p:spTree>
    <p:extLst>
      <p:ext uri="{BB962C8B-B14F-4D97-AF65-F5344CB8AC3E}">
        <p14:creationId xmlns:p14="http://schemas.microsoft.com/office/powerpoint/2010/main" val="39425491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1752"/>
            <a:ext cx="10972800" cy="475915"/>
          </a:xfrm>
        </p:spPr>
        <p:txBody>
          <a:bodyPr>
            <a:normAutofit/>
          </a:bodyPr>
          <a:lstStyle/>
          <a:p>
            <a:pPr algn="l"/>
            <a:r>
              <a:rPr lang="en-US" sz="2000" b="1" dirty="0">
                <a:solidFill>
                  <a:srgbClr val="119AC2"/>
                </a:solidFill>
              </a:rPr>
              <a:t>Innovation C </a:t>
            </a:r>
            <a:r>
              <a:rPr lang="en-US" sz="2000" b="1" i="1" dirty="0">
                <a:solidFill>
                  <a:srgbClr val="119AC2"/>
                </a:solidFill>
              </a:rPr>
              <a:t>(maximum 1 slide)</a:t>
            </a:r>
            <a:endParaRPr lang="en-US" sz="2000" b="1" dirty="0">
              <a:solidFill>
                <a:srgbClr val="119AC2"/>
              </a:solidFill>
            </a:endParaRPr>
          </a:p>
        </p:txBody>
      </p:sp>
      <p:sp>
        <p:nvSpPr>
          <p:cNvPr id="12" name="Content Placeholder 2"/>
          <p:cNvSpPr txBox="1">
            <a:spLocks/>
          </p:cNvSpPr>
          <p:nvPr/>
        </p:nvSpPr>
        <p:spPr>
          <a:xfrm>
            <a:off x="838200" y="956733"/>
            <a:ext cx="10515600" cy="510539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600" dirty="0">
                <a:solidFill>
                  <a:schemeClr val="bg2">
                    <a:lumMod val="50000"/>
                  </a:schemeClr>
                </a:solidFill>
                <a:latin typeface="Arial" panose="020B0604020202020204" pitchFamily="34" charset="0"/>
                <a:cs typeface="Arial" panose="020B0604020202020204" pitchFamily="34" charset="0"/>
              </a:rPr>
              <a:t>Provide a brief history of the technology development to date </a:t>
            </a:r>
            <a:r>
              <a:rPr lang="en-CA" sz="1400" i="1" dirty="0">
                <a:solidFill>
                  <a:srgbClr val="C00000"/>
                </a:solidFill>
                <a:latin typeface="Arial" panose="020B0604020202020204" pitchFamily="34" charset="0"/>
                <a:cs typeface="Arial" panose="020B0604020202020204" pitchFamily="34" charset="0"/>
              </a:rPr>
              <a:t>(maximum of 600 characters, including spaces, 16pt font)</a:t>
            </a:r>
            <a:r>
              <a:rPr lang="en-US" sz="1400" dirty="0">
                <a:solidFill>
                  <a:srgbClr val="C00000"/>
                </a:solidFill>
                <a:latin typeface="Arial" panose="020B0604020202020204" pitchFamily="34" charset="0"/>
                <a:cs typeface="Arial" panose="020B0604020202020204" pitchFamily="34" charset="0"/>
              </a:rPr>
              <a:t>.</a:t>
            </a:r>
          </a:p>
          <a:p>
            <a:pPr lvl="1"/>
            <a:endParaRPr lang="en-US" sz="1600" dirty="0">
              <a:solidFill>
                <a:schemeClr val="bg2">
                  <a:lumMod val="50000"/>
                </a:schemeClr>
              </a:solidFill>
              <a:latin typeface="Gotham"/>
              <a:cs typeface="Arial" panose="020B0604020202020204" pitchFamily="34" charset="0"/>
            </a:endParaRPr>
          </a:p>
          <a:p>
            <a:r>
              <a:rPr lang="en-US" sz="1600" dirty="0">
                <a:solidFill>
                  <a:schemeClr val="bg2">
                    <a:lumMod val="50000"/>
                  </a:schemeClr>
                </a:solidFill>
                <a:latin typeface="Arial" panose="020B0604020202020204" pitchFamily="34" charset="0"/>
                <a:cs typeface="Arial" panose="020B0604020202020204" pitchFamily="34" charset="0"/>
              </a:rPr>
              <a:t>List key performance indicators (metrics for costs, efficiencies, etc.) achieved to date relative to the competition </a:t>
            </a:r>
            <a:r>
              <a:rPr lang="en-US" sz="1400" i="1" dirty="0">
                <a:solidFill>
                  <a:srgbClr val="C00000"/>
                </a:solidFill>
                <a:latin typeface="Arial" panose="020B0604020202020204" pitchFamily="34" charset="0"/>
                <a:cs typeface="Arial" panose="020B0604020202020204" pitchFamily="34" charset="0"/>
              </a:rPr>
              <a:t>(maximum of 150 characters, including spaces, 16pt font per entry)</a:t>
            </a:r>
            <a:r>
              <a:rPr lang="en-US" sz="1400" dirty="0">
                <a:solidFill>
                  <a:srgbClr val="C00000"/>
                </a:solidFill>
                <a:latin typeface="Arial" panose="020B0604020202020204" pitchFamily="34" charset="0"/>
                <a:cs typeface="Arial" panose="020B0604020202020204" pitchFamily="34" charset="0"/>
              </a:rPr>
              <a:t>.</a:t>
            </a:r>
          </a:p>
          <a:p>
            <a:pPr marL="457200" lvl="1" indent="0">
              <a:buNone/>
            </a:pPr>
            <a:endParaRPr lang="en-US" sz="2000" dirty="0">
              <a:solidFill>
                <a:schemeClr val="bg2">
                  <a:lumMod val="50000"/>
                </a:schemeClr>
              </a:solidFill>
              <a:latin typeface="Arial" panose="020B0604020202020204" pitchFamily="34" charset="0"/>
              <a:cs typeface="Arial" panose="020B0604020202020204" pitchFamily="34" charset="0"/>
            </a:endParaRPr>
          </a:p>
          <a:p>
            <a:pPr lvl="1"/>
            <a:endParaRPr lang="en-US" sz="2000" dirty="0">
              <a:solidFill>
                <a:schemeClr val="bg2">
                  <a:lumMod val="50000"/>
                </a:schemeClr>
              </a:solidFill>
              <a:latin typeface="Arial" panose="020B0604020202020204" pitchFamily="34" charset="0"/>
              <a:cs typeface="Arial" panose="020B0604020202020204" pitchFamily="34" charset="0"/>
            </a:endParaRPr>
          </a:p>
        </p:txBody>
      </p:sp>
      <p:sp>
        <p:nvSpPr>
          <p:cNvPr id="3" name="Slide Number Placeholder 2"/>
          <p:cNvSpPr>
            <a:spLocks noGrp="1"/>
          </p:cNvSpPr>
          <p:nvPr>
            <p:ph type="sldNum" sz="quarter" idx="12"/>
          </p:nvPr>
        </p:nvSpPr>
        <p:spPr/>
        <p:txBody>
          <a:bodyPr/>
          <a:lstStyle/>
          <a:p>
            <a:fld id="{AA291B03-E148-470F-B072-028D807E760C}" type="slidenum">
              <a:rPr lang="en-US" sz="1200" smtClean="0"/>
              <a:t>9</a:t>
            </a:fld>
            <a:endParaRPr lang="en-US" sz="1200" dirty="0"/>
          </a:p>
        </p:txBody>
      </p:sp>
      <p:graphicFrame>
        <p:nvGraphicFramePr>
          <p:cNvPr id="4" name="Table 3"/>
          <p:cNvGraphicFramePr>
            <a:graphicFrameLocks noGrp="1"/>
          </p:cNvGraphicFramePr>
          <p:nvPr>
            <p:extLst>
              <p:ext uri="{D42A27DB-BD31-4B8C-83A1-F6EECF244321}">
                <p14:modId xmlns:p14="http://schemas.microsoft.com/office/powerpoint/2010/main" val="656093958"/>
              </p:ext>
            </p:extLst>
          </p:nvPr>
        </p:nvGraphicFramePr>
        <p:xfrm>
          <a:off x="609600" y="2652595"/>
          <a:ext cx="10972799" cy="2854960"/>
        </p:xfrm>
        <a:graphic>
          <a:graphicData uri="http://schemas.openxmlformats.org/drawingml/2006/table">
            <a:tbl>
              <a:tblPr firstRow="1" bandRow="1">
                <a:tableStyleId>{5C22544A-7EE6-4342-B048-85BDC9FD1C3A}</a:tableStyleId>
              </a:tblPr>
              <a:tblGrid>
                <a:gridCol w="1381570">
                  <a:extLst>
                    <a:ext uri="{9D8B030D-6E8A-4147-A177-3AD203B41FA5}">
                      <a16:colId xmlns:a16="http://schemas.microsoft.com/office/drawing/2014/main" val="20000"/>
                    </a:ext>
                  </a:extLst>
                </a:gridCol>
                <a:gridCol w="2452643">
                  <a:extLst>
                    <a:ext uri="{9D8B030D-6E8A-4147-A177-3AD203B41FA5}">
                      <a16:colId xmlns:a16="http://schemas.microsoft.com/office/drawing/2014/main" val="20001"/>
                    </a:ext>
                  </a:extLst>
                </a:gridCol>
                <a:gridCol w="1786071">
                  <a:extLst>
                    <a:ext uri="{9D8B030D-6E8A-4147-A177-3AD203B41FA5}">
                      <a16:colId xmlns:a16="http://schemas.microsoft.com/office/drawing/2014/main" val="20002"/>
                    </a:ext>
                  </a:extLst>
                </a:gridCol>
                <a:gridCol w="1777525">
                  <a:extLst>
                    <a:ext uri="{9D8B030D-6E8A-4147-A177-3AD203B41FA5}">
                      <a16:colId xmlns:a16="http://schemas.microsoft.com/office/drawing/2014/main" val="20003"/>
                    </a:ext>
                  </a:extLst>
                </a:gridCol>
                <a:gridCol w="1760434">
                  <a:extLst>
                    <a:ext uri="{9D8B030D-6E8A-4147-A177-3AD203B41FA5}">
                      <a16:colId xmlns:a16="http://schemas.microsoft.com/office/drawing/2014/main" val="20004"/>
                    </a:ext>
                  </a:extLst>
                </a:gridCol>
                <a:gridCol w="1814556">
                  <a:extLst>
                    <a:ext uri="{9D8B030D-6E8A-4147-A177-3AD203B41FA5}">
                      <a16:colId xmlns:a16="http://schemas.microsoft.com/office/drawing/2014/main" val="20005"/>
                    </a:ext>
                  </a:extLst>
                </a:gridCol>
              </a:tblGrid>
              <a:tr h="370840">
                <a:tc>
                  <a:txBody>
                    <a:bodyPr/>
                    <a:lstStyle/>
                    <a:p>
                      <a:pPr algn="ctr"/>
                      <a:r>
                        <a:rPr lang="en-US" sz="1200" dirty="0">
                          <a:latin typeface="Arial" panose="020B0604020202020204" pitchFamily="34" charset="0"/>
                          <a:cs typeface="Arial" panose="020B0604020202020204" pitchFamily="34" charset="0"/>
                        </a:rPr>
                        <a:t>Performance Indicator</a:t>
                      </a:r>
                    </a:p>
                  </a:txBody>
                  <a:tcPr>
                    <a:solidFill>
                      <a:srgbClr val="119AC2"/>
                    </a:solidFill>
                  </a:tcPr>
                </a:tc>
                <a:tc>
                  <a:txBody>
                    <a:bodyPr/>
                    <a:lstStyle/>
                    <a:p>
                      <a:pPr algn="ctr"/>
                      <a:r>
                        <a:rPr lang="en-US" sz="1200" dirty="0">
                          <a:latin typeface="Arial" panose="020B0604020202020204" pitchFamily="34" charset="0"/>
                          <a:cs typeface="Arial" panose="020B0604020202020204" pitchFamily="34" charset="0"/>
                        </a:rPr>
                        <a:t>Proposed</a:t>
                      </a:r>
                      <a:r>
                        <a:rPr lang="en-US" sz="1200" baseline="0" dirty="0">
                          <a:latin typeface="Arial" panose="020B0604020202020204" pitchFamily="34" charset="0"/>
                          <a:cs typeface="Arial" panose="020B0604020202020204" pitchFamily="34" charset="0"/>
                        </a:rPr>
                        <a:t> Technology</a:t>
                      </a:r>
                      <a:endParaRPr lang="en-US" sz="1200" dirty="0">
                        <a:latin typeface="Arial" panose="020B0604020202020204" pitchFamily="34" charset="0"/>
                        <a:cs typeface="Arial" panose="020B0604020202020204" pitchFamily="34" charset="0"/>
                      </a:endParaRPr>
                    </a:p>
                  </a:txBody>
                  <a:tcPr>
                    <a:solidFill>
                      <a:srgbClr val="119AC2"/>
                    </a:solidFill>
                  </a:tcPr>
                </a:tc>
                <a:tc>
                  <a:txBody>
                    <a:bodyPr/>
                    <a:lstStyle/>
                    <a:p>
                      <a:pPr algn="ctr"/>
                      <a:r>
                        <a:rPr lang="en-US" sz="1200" dirty="0">
                          <a:latin typeface="Arial" panose="020B0604020202020204" pitchFamily="34" charset="0"/>
                          <a:cs typeface="Arial" panose="020B0604020202020204" pitchFamily="34" charset="0"/>
                        </a:rPr>
                        <a:t>Competitor #1</a:t>
                      </a:r>
                    </a:p>
                  </a:txBody>
                  <a:tcPr>
                    <a:solidFill>
                      <a:srgbClr val="119AC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latin typeface="Arial" panose="020B0604020202020204" pitchFamily="34" charset="0"/>
                          <a:cs typeface="Arial" panose="020B0604020202020204" pitchFamily="34" charset="0"/>
                        </a:rPr>
                        <a:t>Competitor #2</a:t>
                      </a:r>
                    </a:p>
                    <a:p>
                      <a:pPr algn="ctr"/>
                      <a:endParaRPr lang="en-US" sz="1200" dirty="0">
                        <a:latin typeface="Arial" panose="020B0604020202020204" pitchFamily="34" charset="0"/>
                        <a:cs typeface="Arial" panose="020B0604020202020204" pitchFamily="34" charset="0"/>
                      </a:endParaRPr>
                    </a:p>
                  </a:txBody>
                  <a:tcPr>
                    <a:solidFill>
                      <a:srgbClr val="119AC2"/>
                    </a:solidFill>
                  </a:tcPr>
                </a:tc>
                <a:tc>
                  <a:txBody>
                    <a:bodyPr/>
                    <a:lstStyle/>
                    <a:p>
                      <a:pPr algn="ctr"/>
                      <a:r>
                        <a:rPr lang="en-US" sz="1200" dirty="0">
                          <a:latin typeface="Arial" panose="020B0604020202020204" pitchFamily="34" charset="0"/>
                          <a:cs typeface="Arial" panose="020B0604020202020204" pitchFamily="34" charset="0"/>
                        </a:rPr>
                        <a:t>Competitor #3</a:t>
                      </a:r>
                    </a:p>
                  </a:txBody>
                  <a:tcPr>
                    <a:solidFill>
                      <a:srgbClr val="119AC2"/>
                    </a:solidFill>
                  </a:tcPr>
                </a:tc>
                <a:tc>
                  <a:txBody>
                    <a:bodyPr/>
                    <a:lstStyle/>
                    <a:p>
                      <a:pPr algn="ctr"/>
                      <a:r>
                        <a:rPr lang="en-US" sz="1200" dirty="0">
                          <a:latin typeface="Arial" panose="020B0604020202020204" pitchFamily="34" charset="0"/>
                          <a:cs typeface="Arial" panose="020B0604020202020204" pitchFamily="34" charset="0"/>
                        </a:rPr>
                        <a:t>Competitor #4</a:t>
                      </a:r>
                    </a:p>
                  </a:txBody>
                  <a:tcPr>
                    <a:solidFill>
                      <a:srgbClr val="119AC2"/>
                    </a:solidFill>
                  </a:tcPr>
                </a:tc>
                <a:extLst>
                  <a:ext uri="{0D108BD9-81ED-4DB2-BD59-A6C34878D82A}">
                    <a16:rowId xmlns:a16="http://schemas.microsoft.com/office/drawing/2014/main" val="10000"/>
                  </a:ext>
                </a:extLst>
              </a:tr>
              <a:tr h="370840">
                <a:tc>
                  <a:txBody>
                    <a:bodyPr/>
                    <a:lstStyle/>
                    <a:p>
                      <a:r>
                        <a:rPr lang="en-US" sz="1200" dirty="0">
                          <a:latin typeface="Arial" panose="020B0604020202020204" pitchFamily="34" charset="0"/>
                          <a:cs typeface="Arial" panose="020B0604020202020204" pitchFamily="34" charset="0"/>
                        </a:rPr>
                        <a:t>Cost</a:t>
                      </a:r>
                    </a:p>
                  </a:txBody>
                  <a:tcPr>
                    <a:solidFill>
                      <a:schemeClr val="bg1">
                        <a:lumMod val="85000"/>
                      </a:schemeClr>
                    </a:solidFill>
                  </a:tcPr>
                </a:tc>
                <a:tc>
                  <a:txBody>
                    <a:bodyPr/>
                    <a:lstStyle/>
                    <a:p>
                      <a:endParaRPr lang="en-US" dirty="0"/>
                    </a:p>
                  </a:txBody>
                  <a:tcPr>
                    <a:solidFill>
                      <a:schemeClr val="bg1">
                        <a:lumMod val="85000"/>
                      </a:schemeClr>
                    </a:solidFill>
                  </a:tcPr>
                </a:tc>
                <a:tc>
                  <a:txBody>
                    <a:bodyPr/>
                    <a:lstStyle/>
                    <a:p>
                      <a:endParaRPr lang="en-US"/>
                    </a:p>
                  </a:txBody>
                  <a:tcPr>
                    <a:solidFill>
                      <a:schemeClr val="bg1">
                        <a:lumMod val="85000"/>
                      </a:schemeClr>
                    </a:solidFill>
                  </a:tcPr>
                </a:tc>
                <a:tc>
                  <a:txBody>
                    <a:bodyPr/>
                    <a:lstStyle/>
                    <a:p>
                      <a:endParaRPr lang="en-US"/>
                    </a:p>
                  </a:txBody>
                  <a:tcPr>
                    <a:solidFill>
                      <a:schemeClr val="bg1">
                        <a:lumMod val="85000"/>
                      </a:schemeClr>
                    </a:solidFill>
                  </a:tcPr>
                </a:tc>
                <a:tc>
                  <a:txBody>
                    <a:bodyPr/>
                    <a:lstStyle/>
                    <a:p>
                      <a:endParaRPr lang="en-US" dirty="0"/>
                    </a:p>
                  </a:txBody>
                  <a:tcPr>
                    <a:solidFill>
                      <a:schemeClr val="bg1">
                        <a:lumMod val="85000"/>
                      </a:schemeClr>
                    </a:solidFill>
                  </a:tcPr>
                </a:tc>
                <a:tc>
                  <a:txBody>
                    <a:bodyPr/>
                    <a:lstStyle/>
                    <a:p>
                      <a:endParaRPr lang="en-US" dirty="0"/>
                    </a:p>
                  </a:txBody>
                  <a:tcPr>
                    <a:solidFill>
                      <a:schemeClr val="bg1">
                        <a:lumMod val="85000"/>
                      </a:schemeClr>
                    </a:solidFill>
                  </a:tcPr>
                </a:tc>
                <a:extLst>
                  <a:ext uri="{0D108BD9-81ED-4DB2-BD59-A6C34878D82A}">
                    <a16:rowId xmlns:a16="http://schemas.microsoft.com/office/drawing/2014/main" val="10001"/>
                  </a:ext>
                </a:extLst>
              </a:tr>
              <a:tr h="370840">
                <a:tc>
                  <a:txBody>
                    <a:bodyPr/>
                    <a:lstStyle/>
                    <a:p>
                      <a:r>
                        <a:rPr lang="en-US" sz="1200" dirty="0">
                          <a:latin typeface="Arial" panose="020B0604020202020204" pitchFamily="34" charset="0"/>
                          <a:cs typeface="Arial" panose="020B0604020202020204" pitchFamily="34" charset="0"/>
                        </a:rPr>
                        <a:t>Efficiency</a:t>
                      </a:r>
                    </a:p>
                  </a:txBody>
                  <a:tcPr>
                    <a:solidFill>
                      <a:schemeClr val="bg1">
                        <a:lumMod val="95000"/>
                      </a:schemeClr>
                    </a:solidFill>
                  </a:tcPr>
                </a:tc>
                <a:tc>
                  <a:txBody>
                    <a:bodyPr/>
                    <a:lstStyle/>
                    <a:p>
                      <a:endParaRPr lang="en-US" dirty="0"/>
                    </a:p>
                  </a:txBody>
                  <a:tcPr>
                    <a:solidFill>
                      <a:schemeClr val="bg1">
                        <a:lumMod val="95000"/>
                      </a:schemeClr>
                    </a:solidFill>
                  </a:tcPr>
                </a:tc>
                <a:tc>
                  <a:txBody>
                    <a:bodyPr/>
                    <a:lstStyle/>
                    <a:p>
                      <a:endParaRPr lang="en-US"/>
                    </a:p>
                  </a:txBody>
                  <a:tcPr>
                    <a:solidFill>
                      <a:schemeClr val="bg1">
                        <a:lumMod val="95000"/>
                      </a:schemeClr>
                    </a:solidFill>
                  </a:tcPr>
                </a:tc>
                <a:tc>
                  <a:txBody>
                    <a:bodyPr/>
                    <a:lstStyle/>
                    <a:p>
                      <a:endParaRPr lang="en-US"/>
                    </a:p>
                  </a:txBody>
                  <a:tcPr>
                    <a:solidFill>
                      <a:schemeClr val="bg1">
                        <a:lumMod val="95000"/>
                      </a:schemeClr>
                    </a:solidFill>
                  </a:tcPr>
                </a:tc>
                <a:tc>
                  <a:txBody>
                    <a:bodyPr/>
                    <a:lstStyle/>
                    <a:p>
                      <a:endParaRPr lang="en-US" dirty="0"/>
                    </a:p>
                  </a:txBody>
                  <a:tcPr>
                    <a:solidFill>
                      <a:schemeClr val="bg1">
                        <a:lumMod val="95000"/>
                      </a:schemeClr>
                    </a:solidFill>
                  </a:tcPr>
                </a:tc>
                <a:tc>
                  <a:txBody>
                    <a:bodyPr/>
                    <a:lstStyle/>
                    <a:p>
                      <a:endParaRPr lang="en-US" dirty="0"/>
                    </a:p>
                  </a:txBody>
                  <a:tcPr>
                    <a:solidFill>
                      <a:schemeClr val="bg1">
                        <a:lumMod val="95000"/>
                      </a:schemeClr>
                    </a:solidFill>
                  </a:tcPr>
                </a:tc>
                <a:extLst>
                  <a:ext uri="{0D108BD9-81ED-4DB2-BD59-A6C34878D82A}">
                    <a16:rowId xmlns:a16="http://schemas.microsoft.com/office/drawing/2014/main" val="10002"/>
                  </a:ext>
                </a:extLst>
              </a:tr>
              <a:tr h="370840">
                <a:tc>
                  <a:txBody>
                    <a:bodyPr/>
                    <a:lstStyle/>
                    <a:p>
                      <a:r>
                        <a:rPr lang="en-US" sz="1200" dirty="0">
                          <a:latin typeface="Arial" panose="020B0604020202020204" pitchFamily="34" charset="0"/>
                          <a:cs typeface="Arial" panose="020B0604020202020204" pitchFamily="34" charset="0"/>
                        </a:rPr>
                        <a:t>Geography Implemented</a:t>
                      </a:r>
                    </a:p>
                  </a:txBody>
                  <a:tcPr>
                    <a:solidFill>
                      <a:schemeClr val="bg1">
                        <a:lumMod val="85000"/>
                      </a:schemeClr>
                    </a:solidFill>
                  </a:tcPr>
                </a:tc>
                <a:tc>
                  <a:txBody>
                    <a:bodyPr/>
                    <a:lstStyle/>
                    <a:p>
                      <a:endParaRPr lang="en-US"/>
                    </a:p>
                  </a:txBody>
                  <a:tcPr>
                    <a:solidFill>
                      <a:schemeClr val="bg1">
                        <a:lumMod val="85000"/>
                      </a:schemeClr>
                    </a:solidFill>
                  </a:tcPr>
                </a:tc>
                <a:tc>
                  <a:txBody>
                    <a:bodyPr/>
                    <a:lstStyle/>
                    <a:p>
                      <a:endParaRPr lang="en-US"/>
                    </a:p>
                  </a:txBody>
                  <a:tcPr>
                    <a:solidFill>
                      <a:schemeClr val="bg1">
                        <a:lumMod val="85000"/>
                      </a:schemeClr>
                    </a:solidFill>
                  </a:tcPr>
                </a:tc>
                <a:tc>
                  <a:txBody>
                    <a:bodyPr/>
                    <a:lstStyle/>
                    <a:p>
                      <a:endParaRPr lang="en-US"/>
                    </a:p>
                  </a:txBody>
                  <a:tcPr>
                    <a:solidFill>
                      <a:schemeClr val="bg1">
                        <a:lumMod val="85000"/>
                      </a:schemeClr>
                    </a:solidFill>
                  </a:tcPr>
                </a:tc>
                <a:tc>
                  <a:txBody>
                    <a:bodyPr/>
                    <a:lstStyle/>
                    <a:p>
                      <a:endParaRPr lang="en-US" dirty="0"/>
                    </a:p>
                  </a:txBody>
                  <a:tcPr>
                    <a:solidFill>
                      <a:schemeClr val="bg1">
                        <a:lumMod val="85000"/>
                      </a:schemeClr>
                    </a:solidFill>
                  </a:tcPr>
                </a:tc>
                <a:tc>
                  <a:txBody>
                    <a:bodyPr/>
                    <a:lstStyle/>
                    <a:p>
                      <a:endParaRPr lang="en-US" dirty="0"/>
                    </a:p>
                  </a:txBody>
                  <a:tcPr>
                    <a:solidFill>
                      <a:schemeClr val="bg1">
                        <a:lumMod val="85000"/>
                      </a:schemeClr>
                    </a:solidFill>
                  </a:tcPr>
                </a:tc>
                <a:extLst>
                  <a:ext uri="{0D108BD9-81ED-4DB2-BD59-A6C34878D82A}">
                    <a16:rowId xmlns:a16="http://schemas.microsoft.com/office/drawing/2014/main" val="10003"/>
                  </a:ext>
                </a:extLst>
              </a:tr>
              <a:tr h="370840">
                <a:tc>
                  <a:txBody>
                    <a:bodyPr/>
                    <a:lstStyle/>
                    <a:p>
                      <a:r>
                        <a:rPr lang="en-US" sz="1200" dirty="0">
                          <a:latin typeface="Arial" panose="020B0604020202020204" pitchFamily="34" charset="0"/>
                          <a:cs typeface="Arial" panose="020B0604020202020204" pitchFamily="34" charset="0"/>
                        </a:rPr>
                        <a:t>Understanding Canadian</a:t>
                      </a:r>
                      <a:r>
                        <a:rPr lang="en-US" sz="1200" baseline="0" dirty="0">
                          <a:latin typeface="Arial" panose="020B0604020202020204" pitchFamily="34" charset="0"/>
                          <a:cs typeface="Arial" panose="020B0604020202020204" pitchFamily="34" charset="0"/>
                        </a:rPr>
                        <a:t> Market</a:t>
                      </a:r>
                      <a:endParaRPr lang="en-US" sz="1200" dirty="0">
                        <a:latin typeface="Arial" panose="020B0604020202020204" pitchFamily="34" charset="0"/>
                        <a:cs typeface="Arial" panose="020B0604020202020204" pitchFamily="34" charset="0"/>
                      </a:endParaRPr>
                    </a:p>
                  </a:txBody>
                  <a:tcPr>
                    <a:solidFill>
                      <a:schemeClr val="bg1">
                        <a:lumMod val="95000"/>
                      </a:schemeClr>
                    </a:solidFill>
                  </a:tcPr>
                </a:tc>
                <a:tc>
                  <a:txBody>
                    <a:bodyPr/>
                    <a:lstStyle/>
                    <a:p>
                      <a:endParaRPr lang="en-US"/>
                    </a:p>
                  </a:txBody>
                  <a:tcPr>
                    <a:solidFill>
                      <a:schemeClr val="bg1">
                        <a:lumMod val="95000"/>
                      </a:schemeClr>
                    </a:solidFill>
                  </a:tcPr>
                </a:tc>
                <a:tc>
                  <a:txBody>
                    <a:bodyPr/>
                    <a:lstStyle/>
                    <a:p>
                      <a:endParaRPr lang="en-US" dirty="0"/>
                    </a:p>
                  </a:txBody>
                  <a:tcPr>
                    <a:solidFill>
                      <a:schemeClr val="bg1">
                        <a:lumMod val="95000"/>
                      </a:schemeClr>
                    </a:solidFill>
                  </a:tcPr>
                </a:tc>
                <a:tc>
                  <a:txBody>
                    <a:bodyPr/>
                    <a:lstStyle/>
                    <a:p>
                      <a:endParaRPr lang="en-US"/>
                    </a:p>
                  </a:txBody>
                  <a:tcPr>
                    <a:solidFill>
                      <a:schemeClr val="bg1">
                        <a:lumMod val="95000"/>
                      </a:schemeClr>
                    </a:solidFill>
                  </a:tcPr>
                </a:tc>
                <a:tc>
                  <a:txBody>
                    <a:bodyPr/>
                    <a:lstStyle/>
                    <a:p>
                      <a:endParaRPr lang="en-US" dirty="0"/>
                    </a:p>
                  </a:txBody>
                  <a:tcPr>
                    <a:solidFill>
                      <a:schemeClr val="bg1">
                        <a:lumMod val="95000"/>
                      </a:schemeClr>
                    </a:solidFill>
                  </a:tcPr>
                </a:tc>
                <a:tc>
                  <a:txBody>
                    <a:bodyPr/>
                    <a:lstStyle/>
                    <a:p>
                      <a:endParaRPr lang="en-US" dirty="0"/>
                    </a:p>
                  </a:txBody>
                  <a:tcPr>
                    <a:solidFill>
                      <a:schemeClr val="bg1">
                        <a:lumMod val="95000"/>
                      </a:schemeClr>
                    </a:solidFill>
                  </a:tcPr>
                </a:tc>
                <a:extLst>
                  <a:ext uri="{0D108BD9-81ED-4DB2-BD59-A6C34878D82A}">
                    <a16:rowId xmlns:a16="http://schemas.microsoft.com/office/drawing/2014/main" val="10004"/>
                  </a:ext>
                </a:extLst>
              </a:tr>
              <a:tr h="370840">
                <a:tc>
                  <a:txBody>
                    <a:bodyPr/>
                    <a:lstStyle/>
                    <a:p>
                      <a:endParaRPr lang="en-US" sz="1200" dirty="0">
                        <a:latin typeface="Arial" panose="020B0604020202020204" pitchFamily="34" charset="0"/>
                        <a:cs typeface="Arial" panose="020B0604020202020204" pitchFamily="34" charset="0"/>
                      </a:endParaRPr>
                    </a:p>
                  </a:txBody>
                  <a:tcPr>
                    <a:solidFill>
                      <a:schemeClr val="bg1">
                        <a:lumMod val="85000"/>
                      </a:schemeClr>
                    </a:solidFill>
                  </a:tcPr>
                </a:tc>
                <a:tc>
                  <a:txBody>
                    <a:bodyPr/>
                    <a:lstStyle/>
                    <a:p>
                      <a:endParaRPr lang="en-US"/>
                    </a:p>
                  </a:txBody>
                  <a:tcPr>
                    <a:solidFill>
                      <a:schemeClr val="bg1">
                        <a:lumMod val="85000"/>
                      </a:schemeClr>
                    </a:solidFill>
                  </a:tcPr>
                </a:tc>
                <a:tc>
                  <a:txBody>
                    <a:bodyPr/>
                    <a:lstStyle/>
                    <a:p>
                      <a:endParaRPr lang="en-US"/>
                    </a:p>
                  </a:txBody>
                  <a:tcPr>
                    <a:solidFill>
                      <a:schemeClr val="bg1">
                        <a:lumMod val="85000"/>
                      </a:schemeClr>
                    </a:solidFill>
                  </a:tcPr>
                </a:tc>
                <a:tc>
                  <a:txBody>
                    <a:bodyPr/>
                    <a:lstStyle/>
                    <a:p>
                      <a:endParaRPr lang="en-US"/>
                    </a:p>
                  </a:txBody>
                  <a:tcPr>
                    <a:solidFill>
                      <a:schemeClr val="bg1">
                        <a:lumMod val="85000"/>
                      </a:schemeClr>
                    </a:solidFill>
                  </a:tcPr>
                </a:tc>
                <a:tc>
                  <a:txBody>
                    <a:bodyPr/>
                    <a:lstStyle/>
                    <a:p>
                      <a:endParaRPr lang="en-US" dirty="0"/>
                    </a:p>
                  </a:txBody>
                  <a:tcPr>
                    <a:solidFill>
                      <a:schemeClr val="bg1">
                        <a:lumMod val="85000"/>
                      </a:schemeClr>
                    </a:solidFill>
                  </a:tcPr>
                </a:tc>
                <a:tc>
                  <a:txBody>
                    <a:bodyPr/>
                    <a:lstStyle/>
                    <a:p>
                      <a:endParaRPr lang="en-US" dirty="0"/>
                    </a:p>
                  </a:txBody>
                  <a:tcPr>
                    <a:solidFill>
                      <a:schemeClr val="bg1">
                        <a:lumMod val="85000"/>
                      </a:schemeClr>
                    </a:solidFill>
                  </a:tcPr>
                </a:tc>
                <a:extLst>
                  <a:ext uri="{0D108BD9-81ED-4DB2-BD59-A6C34878D82A}">
                    <a16:rowId xmlns:a16="http://schemas.microsoft.com/office/drawing/2014/main" val="10005"/>
                  </a:ext>
                </a:extLst>
              </a:tr>
              <a:tr h="370840">
                <a:tc>
                  <a:txBody>
                    <a:bodyPr/>
                    <a:lstStyle/>
                    <a:p>
                      <a:endParaRPr lang="en-US" sz="1200" dirty="0">
                        <a:latin typeface="Arial" panose="020B0604020202020204" pitchFamily="34" charset="0"/>
                        <a:cs typeface="Arial" panose="020B0604020202020204" pitchFamily="34" charset="0"/>
                      </a:endParaRPr>
                    </a:p>
                  </a:txBody>
                  <a:tcPr>
                    <a:solidFill>
                      <a:schemeClr val="bg1">
                        <a:lumMod val="95000"/>
                      </a:schemeClr>
                    </a:solidFill>
                  </a:tcPr>
                </a:tc>
                <a:tc>
                  <a:txBody>
                    <a:bodyPr/>
                    <a:lstStyle/>
                    <a:p>
                      <a:endParaRPr lang="en-US"/>
                    </a:p>
                  </a:txBody>
                  <a:tcPr>
                    <a:solidFill>
                      <a:schemeClr val="bg1">
                        <a:lumMod val="95000"/>
                      </a:schemeClr>
                    </a:solidFill>
                  </a:tcPr>
                </a:tc>
                <a:tc>
                  <a:txBody>
                    <a:bodyPr/>
                    <a:lstStyle/>
                    <a:p>
                      <a:endParaRPr lang="en-US"/>
                    </a:p>
                  </a:txBody>
                  <a:tcPr>
                    <a:solidFill>
                      <a:schemeClr val="bg1">
                        <a:lumMod val="95000"/>
                      </a:schemeClr>
                    </a:solidFill>
                  </a:tcPr>
                </a:tc>
                <a:tc>
                  <a:txBody>
                    <a:bodyPr/>
                    <a:lstStyle/>
                    <a:p>
                      <a:endParaRPr lang="en-US"/>
                    </a:p>
                  </a:txBody>
                  <a:tcPr>
                    <a:solidFill>
                      <a:schemeClr val="bg1">
                        <a:lumMod val="95000"/>
                      </a:schemeClr>
                    </a:solidFill>
                  </a:tcPr>
                </a:tc>
                <a:tc>
                  <a:txBody>
                    <a:bodyPr/>
                    <a:lstStyle/>
                    <a:p>
                      <a:endParaRPr lang="en-US" dirty="0"/>
                    </a:p>
                  </a:txBody>
                  <a:tcPr>
                    <a:solidFill>
                      <a:schemeClr val="bg1">
                        <a:lumMod val="95000"/>
                      </a:schemeClr>
                    </a:solidFill>
                  </a:tcPr>
                </a:tc>
                <a:tc>
                  <a:txBody>
                    <a:bodyPr/>
                    <a:lstStyle/>
                    <a:p>
                      <a:endParaRPr lang="en-US" dirty="0"/>
                    </a:p>
                  </a:txBody>
                  <a:tcPr>
                    <a:solidFill>
                      <a:schemeClr val="bg1">
                        <a:lumMod val="95000"/>
                      </a:schemeClr>
                    </a:solidFill>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2647961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CGA">
  <a:themeElements>
    <a:clrScheme name="Marquee">
      <a:dk1>
        <a:srgbClr val="000000"/>
      </a:dk1>
      <a:lt1>
        <a:sysClr val="window" lastClr="FFFFFF"/>
      </a:lt1>
      <a:dk2>
        <a:srgbClr val="5E5E5E"/>
      </a:dk2>
      <a:lt2>
        <a:srgbClr val="DDDDDD"/>
      </a:lt2>
      <a:accent1>
        <a:srgbClr val="418AB3"/>
      </a:accent1>
      <a:accent2>
        <a:srgbClr val="A6B727"/>
      </a:accent2>
      <a:accent3>
        <a:srgbClr val="F69200"/>
      </a:accent3>
      <a:accent4>
        <a:srgbClr val="838383"/>
      </a:accent4>
      <a:accent5>
        <a:srgbClr val="FEC306"/>
      </a:accent5>
      <a:accent6>
        <a:srgbClr val="DF5327"/>
      </a:accent6>
      <a:hlink>
        <a:srgbClr val="F59E00"/>
      </a:hlink>
      <a:folHlink>
        <a:srgbClr val="B2B2B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extLst>
    <a:ext uri="{05A4C25C-085E-4340-85A3-A5531E510DB2}">
      <thm15:themeFamily xmlns:thm15="http://schemas.microsoft.com/office/thememl/2012/main" name="ThemeCGA" id="{02B2D6CB-6697-4C48-A43F-DF324A5F5923}" vid="{88CC7E7F-45C7-437E-9D27-124522C811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ThemeCGA</Template>
  <TotalTime>8687</TotalTime>
  <Words>1753</Words>
  <Application>Microsoft Office PowerPoint</Application>
  <PresentationFormat>Widescreen</PresentationFormat>
  <Paragraphs>411</Paragraphs>
  <Slides>27</Slides>
  <Notes>22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27</vt:i4>
      </vt:variant>
    </vt:vector>
  </HeadingPairs>
  <TitlesOfParts>
    <vt:vector size="35" baseType="lpstr">
      <vt:lpstr>Arial</vt:lpstr>
      <vt:lpstr>Calibri</vt:lpstr>
      <vt:lpstr>Georgia</vt:lpstr>
      <vt:lpstr>Gotham</vt:lpstr>
      <vt:lpstr>Gotham Book</vt:lpstr>
      <vt:lpstr>Wingdings</vt:lpstr>
      <vt:lpstr>Wingdings 2</vt:lpstr>
      <vt:lpstr>ThemeCGA</vt:lpstr>
      <vt:lpstr>Natural Gas Innovation Fund Investment Intake Template  Project Title  Submitted By   *Note: This template is intended as a guide on content;  you may use your own template with the checklist on S2 as a guide</vt:lpstr>
      <vt:lpstr>PowerPoint Presentation</vt:lpstr>
      <vt:lpstr>PowerPoint Presentation</vt:lpstr>
      <vt:lpstr>PowerPoint Presentation</vt:lpstr>
      <vt:lpstr>PowerPoint Presentation</vt:lpstr>
      <vt:lpstr>Environmental Benefits (maximum 1 slide)</vt:lpstr>
      <vt:lpstr>Innovation A – Key Innovation (maximum 1 slide)</vt:lpstr>
      <vt:lpstr>Innovation B (maximum 1 slide)</vt:lpstr>
      <vt:lpstr>Innovation C (maximum 1 slide)</vt:lpstr>
      <vt:lpstr>Innovation D – Visual Aids (maximum 2 slide)</vt:lpstr>
      <vt:lpstr>Innovation E – Intellectual Property (maximum 1 slide)</vt:lpstr>
      <vt:lpstr>Innovation F – Technical Risks to Overcome Commercialization (maximum 1 slide)</vt:lpstr>
      <vt:lpstr>Natural Gas Market A (maximum 1 slide)</vt:lpstr>
      <vt:lpstr>Natural Gas Market B (maximum 1 slide)</vt:lpstr>
      <vt:lpstr>Natural Gas Market C (maximum 1 slide)</vt:lpstr>
      <vt:lpstr>Natural Gas Market D (maximum 1 slide)</vt:lpstr>
      <vt:lpstr>Management / Project Team (maximum 1 slide)</vt:lpstr>
      <vt:lpstr>Project Partners (maximum 1 slide)</vt:lpstr>
      <vt:lpstr>Project Summary (maximum 1 slide)</vt:lpstr>
      <vt:lpstr>Project Work Plan (maximum 1 slide)</vt:lpstr>
      <vt:lpstr>Project Budget</vt:lpstr>
      <vt:lpstr>Project Funding</vt:lpstr>
      <vt:lpstr>Summary (maximum 1 slide)</vt:lpstr>
      <vt:lpstr>Next Steps (maximum 1 slide) </vt:lpstr>
      <vt:lpstr>Full Contact Information (maximum 1 slide) </vt:lpstr>
      <vt:lpstr>Annex – Technology Readiness Level (TRL)</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Jessica Ibrahim</dc:creator>
  <cp:lastModifiedBy>Akhil Abat</cp:lastModifiedBy>
  <cp:revision>118</cp:revision>
  <cp:lastPrinted>2017-04-10T16:49:59Z</cp:lastPrinted>
  <dcterms:created xsi:type="dcterms:W3CDTF">2016-07-29T13:35:34Z</dcterms:created>
  <dcterms:modified xsi:type="dcterms:W3CDTF">2018-12-17T21:24:22Z</dcterms:modified>
</cp:coreProperties>
</file>